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4"/>
    <p:sldMasterId id="2147483674" r:id="rId5"/>
  </p:sldMasterIdLst>
  <p:notesMasterIdLst>
    <p:notesMasterId r:id="rId24"/>
  </p:notesMasterIdLst>
  <p:handoutMasterIdLst>
    <p:handoutMasterId r:id="rId25"/>
  </p:handoutMasterIdLst>
  <p:sldIdLst>
    <p:sldId id="263" r:id="rId6"/>
    <p:sldId id="970" r:id="rId7"/>
    <p:sldId id="960" r:id="rId8"/>
    <p:sldId id="968" r:id="rId9"/>
    <p:sldId id="837" r:id="rId10"/>
    <p:sldId id="839" r:id="rId11"/>
    <p:sldId id="800" r:id="rId12"/>
    <p:sldId id="113743" r:id="rId13"/>
    <p:sldId id="961" r:id="rId14"/>
    <p:sldId id="113747" r:id="rId15"/>
    <p:sldId id="113707" r:id="rId16"/>
    <p:sldId id="113741" r:id="rId17"/>
    <p:sldId id="945" r:id="rId18"/>
    <p:sldId id="113744" r:id="rId19"/>
    <p:sldId id="113745" r:id="rId20"/>
    <p:sldId id="971" r:id="rId21"/>
    <p:sldId id="113748" r:id="rId22"/>
    <p:sldId id="11374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9951C04-2ABD-7138-C601-E29FA81757D3}" name="Atkinson, Stephen" initials="AS" userId="S::satkinson@cityoftacoma.org::5b733af7-0229-4e0a-bea8-c982e36695ba" providerId="AD"/>
  <p188:author id="{BF92B51C-E8A4-8681-F415-4CB933246C21}" name="Brad Barnett" initials="BB" userId="S::bradb@mithun.com::1d45aff4-9db6-4be2-8ae2-5ac09db312ba" providerId="AD"/>
  <p188:author id="{69E6B159-25B3-4392-EA84-F7D032AF2491}" name="Sandra Girgis" initials="SG" userId="S::sandrag@mithun.com::5ba17a3d-84a5-4eb7-8b26-7e9c1676559e" providerId="AD"/>
  <p188:author id="{3E914A74-24E0-574B-9A15-57E8323F9DBB}" name="Nazanin Mehrin" initials="NM" userId="S::nazaninm@mithun.com::693ff298-2009-4afc-bcec-ffb65ca6e544" providerId="AD"/>
  <p188:author id="{6E0C149F-EAD9-08EC-58A6-5D91C4A38F63}" name="Barnett, Elliott" initials="BE" userId="S::EBarnett@cityoftacoma.org::a754fd7f-4bb7-4bab-9093-93bd1bc851d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iffith, Allyson" initials="GA" lastIdx="2" clrIdx="0"/>
  <p:cmAuthor id="2" name="Heidi Aggeler" initials="HA" lastIdx="9" clrIdx="1">
    <p:extLst>
      <p:ext uri="{19B8F6BF-5375-455C-9EA6-DF929625EA0E}">
        <p15:presenceInfo xmlns:p15="http://schemas.microsoft.com/office/powerpoint/2012/main" userId="S::heidi@rootpolicy.com::dad6ac31-0e5f-4976-a413-ab1a69e29e73" providerId="AD"/>
      </p:ext>
    </p:extLst>
  </p:cmAuthor>
  <p:cmAuthor id="3" name="Julia Jones" initials="JJ" lastIdx="6" clrIdx="2">
    <p:extLst>
      <p:ext uri="{19B8F6BF-5375-455C-9EA6-DF929625EA0E}">
        <p15:presenceInfo xmlns:p15="http://schemas.microsoft.com/office/powerpoint/2012/main" userId="S::julia@rootpolicy.com::b515488f-0d9b-4a66-8d30-83a2933f49f6" providerId="AD"/>
      </p:ext>
    </p:extLst>
  </p:cmAuthor>
  <p:cmAuthor id="4" name="Barnett, Elliott" initials="BE" lastIdx="25" clrIdx="3">
    <p:extLst>
      <p:ext uri="{19B8F6BF-5375-455C-9EA6-DF929625EA0E}">
        <p15:presenceInfo xmlns:p15="http://schemas.microsoft.com/office/powerpoint/2012/main" userId="S-1-5-21-133048727-1925392280-674505458-27812" providerId="AD"/>
      </p:ext>
    </p:extLst>
  </p:cmAuthor>
  <p:cmAuthor id="5" name="Wille, Tadd" initials="WT" lastIdx="0" clrIdx="4">
    <p:extLst>
      <p:ext uri="{19B8F6BF-5375-455C-9EA6-DF929625EA0E}">
        <p15:presenceInfo xmlns:p15="http://schemas.microsoft.com/office/powerpoint/2012/main" userId="S-1-5-21-133048727-1925392280-674505458-55675" providerId="AD"/>
      </p:ext>
    </p:extLst>
  </p:cmAuthor>
  <p:cmAuthor id="6" name="Barnett, Elliott" initials="BE [2]" lastIdx="6" clrIdx="5">
    <p:extLst>
      <p:ext uri="{19B8F6BF-5375-455C-9EA6-DF929625EA0E}">
        <p15:presenceInfo xmlns:p15="http://schemas.microsoft.com/office/powerpoint/2012/main" userId="S::EBarnett@cityoftacoma.org::a754fd7f-4bb7-4bab-9093-93bd1bc851d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72D"/>
    <a:srgbClr val="E6E227"/>
    <a:srgbClr val="FAF734"/>
    <a:srgbClr val="F5FA34"/>
    <a:srgbClr val="FFFFFF"/>
    <a:srgbClr val="72ABAD"/>
    <a:srgbClr val="B8D5D6"/>
    <a:srgbClr val="548D8E"/>
    <a:srgbClr val="D3E5E5"/>
    <a:srgbClr val="5B99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2B8711-6A4C-ACD6-6C67-31BDF844ECEF}" v="112" dt="2023-01-18T19:58:09.778"/>
    <p1510:client id="{42B04872-D87E-4E6E-B79A-533C07E0F1F3}" v="229" dt="2023-01-18T20:55:42.2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288" autoAdjust="0"/>
  </p:normalViewPr>
  <p:slideViewPr>
    <p:cSldViewPr snapToGrid="0">
      <p:cViewPr varScale="1">
        <p:scale>
          <a:sx n="85" d="100"/>
          <a:sy n="85" d="100"/>
        </p:scale>
        <p:origin x="1548" y="96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660D2BD3-674A-4924-B12F-9C442C3D6068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7813BB3A-2001-45FF-BCB9-B3A844B29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19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7E4482EF-0143-43C3-897F-8BC650F2A068}" type="datetimeFigureOut">
              <a:rPr lang="en-US"/>
              <a:t>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D43E0622-95DA-40E2-AEF9-A876209F645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3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STEVE 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Want to be clear about the timing/sequencing (fact sheet coming soon)</a:t>
            </a:r>
          </a:p>
          <a:p>
            <a:r>
              <a:rPr lang="en-US" dirty="0"/>
              <a:t>In 2024 – new rules in place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0622-95DA-40E2-AEF9-A876209F645F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15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cs typeface="Calibri"/>
              </a:rPr>
              <a:t>Not choosing one over others; balancing them. Then going to do due diligence; how might these be </a:t>
            </a:r>
            <a:r>
              <a:rPr lang="en-US" sz="1200" dirty="0" err="1">
                <a:cs typeface="Calibri"/>
              </a:rPr>
              <a:t>whats</a:t>
            </a:r>
            <a:r>
              <a:rPr lang="en-US" sz="1200" dirty="0">
                <a:cs typeface="Calibri"/>
              </a:rPr>
              <a:t> not on this list (arch style): 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cs typeface="Calibri"/>
              </a:rPr>
              <a:t>Density/number of units;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cs typeface="Calibri"/>
              </a:rPr>
              <a:t>Scale/intensity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E0622-95DA-40E2-AEF9-A876209F645F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37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STEVE 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Want to be clear about the timing/sequencing (fact sheet coming soon)</a:t>
            </a:r>
          </a:p>
          <a:p>
            <a:r>
              <a:rPr lang="en-US" dirty="0"/>
              <a:t>In 2024 – new rules in place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0622-95DA-40E2-AEF9-A876209F645F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97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ELLIOTT – </a:t>
            </a:r>
          </a:p>
          <a:p>
            <a:r>
              <a:rPr lang="en-US" dirty="0">
                <a:cs typeface="Calibri"/>
              </a:rPr>
              <a:t>Housing continues to be a top priority</a:t>
            </a:r>
          </a:p>
          <a:p>
            <a:r>
              <a:rPr lang="en-US" dirty="0">
                <a:cs typeface="Calibri"/>
              </a:rPr>
              <a:t>We hear about housing needs regularly </a:t>
            </a:r>
          </a:p>
          <a:p>
            <a:r>
              <a:rPr lang="en-US" dirty="0">
                <a:cs typeface="Calibri"/>
              </a:rPr>
              <a:t>Home In Tacoma – focuses on one very important part (our housing growth strategy)</a:t>
            </a:r>
          </a:p>
          <a:p>
            <a:r>
              <a:rPr lang="en-US" dirty="0">
                <a:cs typeface="Calibri"/>
              </a:rPr>
              <a:t>But, does not stand alone (support for people experiencing house-lessness, renter assistance and protections, funding for affordable housing</a:t>
            </a:r>
          </a:p>
          <a:p>
            <a:r>
              <a:rPr lang="en-US" dirty="0">
                <a:cs typeface="Calibri"/>
              </a:rPr>
              <a:t>Anti-displacement: Housing rules are very relevant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E0622-95DA-40E2-AEF9-A876209F645F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32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ELLIOTT – </a:t>
            </a:r>
          </a:p>
          <a:p>
            <a:r>
              <a:rPr lang="en-US" dirty="0"/>
              <a:t>Very important to frame HIT Phase 2 in the context of what Council has already decided</a:t>
            </a:r>
          </a:p>
          <a:p>
            <a:r>
              <a:rPr lang="en-US" dirty="0"/>
              <a:t>“Not </a:t>
            </a:r>
            <a:r>
              <a:rPr lang="en-US" u="sng" dirty="0"/>
              <a:t>if</a:t>
            </a:r>
            <a:r>
              <a:rPr lang="en-US" dirty="0"/>
              <a:t> we will support middle housing types, but </a:t>
            </a:r>
            <a:r>
              <a:rPr lang="en-US" u="sng" dirty="0"/>
              <a:t>how</a:t>
            </a:r>
            <a:r>
              <a:rPr lang="en-US" dirty="0"/>
              <a:t> to get it right”</a:t>
            </a:r>
          </a:p>
          <a:p>
            <a:r>
              <a:rPr lang="en-US" dirty="0"/>
              <a:t>Council gave us a solid foundation with Phase 1</a:t>
            </a:r>
          </a:p>
          <a:p>
            <a:r>
              <a:rPr lang="en-US" dirty="0"/>
              <a:t>And, direction on what Phase 2 will accomplish (some specifics – MFTE, View study in East Tacoma…)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E0622-95DA-40E2-AEF9-A876209F64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47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Council gave strong foundation</a:t>
            </a:r>
          </a:p>
          <a:p>
            <a:endParaRPr lang="en-US" dirty="0"/>
          </a:p>
          <a:p>
            <a:r>
              <a:rPr lang="en-US" dirty="0"/>
              <a:t>Over the next couple of months, will focus on big picture: concepts for a zoning framework</a:t>
            </a:r>
          </a:p>
          <a:p>
            <a:r>
              <a:rPr lang="en-US" dirty="0"/>
              <a:t>At end of next round – a draft zoning map</a:t>
            </a:r>
          </a:p>
          <a:p>
            <a:r>
              <a:rPr lang="en-US" dirty="0"/>
              <a:t>Then – refinements, potential VSD expansion… </a:t>
            </a:r>
          </a:p>
          <a:p>
            <a:r>
              <a:rPr lang="en-US" dirty="0"/>
              <a:t>Ready for those neighborhood meetings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3E0622-95DA-40E2-AEF9-A876209F6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235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Phase 1 direction </a:t>
            </a:r>
          </a:p>
          <a:p>
            <a:endParaRPr lang="en-US" dirty="0"/>
          </a:p>
          <a:p>
            <a:r>
              <a:rPr lang="en-US" dirty="0"/>
              <a:t>About priorities; balance….</a:t>
            </a:r>
          </a:p>
          <a:p>
            <a:r>
              <a:rPr lang="en-US" dirty="0"/>
              <a:t>Over the next couple of months- </a:t>
            </a:r>
          </a:p>
          <a:p>
            <a:r>
              <a:rPr lang="en-US" dirty="0"/>
              <a:t>Establish the big moves (such as – are we increasing tree requirements?; options to encourage reusing existing buildings? How big will new buildings be?)</a:t>
            </a:r>
          </a:p>
          <a:p>
            <a:r>
              <a:rPr lang="en-US" dirty="0"/>
              <a:t>There will be tradeoffs with housing development and cost </a:t>
            </a:r>
          </a:p>
          <a:p>
            <a:r>
              <a:rPr lang="en-US" dirty="0"/>
              <a:t>By the Mar-April neighborhood meetings will have a package to react 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E0622-95DA-40E2-AEF9-A876209F64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01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Phase 1 direction</a:t>
            </a:r>
          </a:p>
          <a:p>
            <a:r>
              <a:rPr lang="en-US" dirty="0"/>
              <a:t>How we write housing rules matters for how much housing gets built and affordability</a:t>
            </a:r>
          </a:p>
          <a:p>
            <a:r>
              <a:rPr lang="en-US" dirty="0"/>
              <a:t>Middle housing is important – but there will remain unmet need for affordable housing</a:t>
            </a:r>
          </a:p>
          <a:p>
            <a:r>
              <a:rPr lang="en-US" dirty="0"/>
              <a:t>Ownership opportunities </a:t>
            </a:r>
          </a:p>
          <a:p>
            <a:endParaRPr lang="en-US" dirty="0"/>
          </a:p>
          <a:p>
            <a:r>
              <a:rPr lang="en-US" dirty="0"/>
              <a:t>Decisions:</a:t>
            </a:r>
          </a:p>
          <a:p>
            <a:r>
              <a:rPr lang="en-US" dirty="0"/>
              <a:t>Over next couple of months – gathering input on tradeoffs (both for standards AND for specific affordability tools); using that to come up with big moves</a:t>
            </a:r>
          </a:p>
          <a:p>
            <a:r>
              <a:rPr lang="en-US" dirty="0"/>
              <a:t>One basic concept – incentives need to be valuable to developers (often that means allowing bigger buildings/more units)</a:t>
            </a:r>
          </a:p>
          <a:p>
            <a:r>
              <a:rPr lang="en-US" dirty="0"/>
              <a:t>By March-April:</a:t>
            </a:r>
          </a:p>
          <a:p>
            <a:r>
              <a:rPr lang="en-US" dirty="0"/>
              <a:t>At neighborhood meetings, share how those could play out</a:t>
            </a:r>
          </a:p>
          <a:p>
            <a:r>
              <a:rPr lang="en-US" dirty="0"/>
              <a:t>Refinements to the proposals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E0622-95DA-40E2-AEF9-A876209F64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25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Education – help people to understand how decisions will affect housing goals and neighborhood change</a:t>
            </a:r>
          </a:p>
          <a:p>
            <a:r>
              <a:rPr lang="en-US" dirty="0">
                <a:cs typeface="Calibri"/>
              </a:rPr>
              <a:t>Collaborative discussion</a:t>
            </a:r>
          </a:p>
          <a:p>
            <a:r>
              <a:rPr lang="en-US" dirty="0">
                <a:cs typeface="Calibri"/>
              </a:rPr>
              <a:t>Developer engagement</a:t>
            </a:r>
          </a:p>
          <a:p>
            <a:r>
              <a:rPr lang="en-US" dirty="0">
                <a:cs typeface="Calibri"/>
              </a:rPr>
              <a:t>Prioritize equity (hear from people who face housing challenges; belong to under-represented groups)</a:t>
            </a:r>
          </a:p>
          <a:p>
            <a:r>
              <a:rPr lang="en-US" dirty="0">
                <a:cs typeface="Calibri"/>
              </a:rPr>
              <a:t>Get input that will be relevant</a:t>
            </a:r>
          </a:p>
          <a:p>
            <a:r>
              <a:rPr lang="en-US" dirty="0">
                <a:cs typeface="Calibri"/>
              </a:rPr>
              <a:t>Hybrid</a:t>
            </a:r>
          </a:p>
          <a:p>
            <a:r>
              <a:rPr lang="en-US" dirty="0">
                <a:cs typeface="Calibri"/>
              </a:rPr>
              <a:t>Neighborhood conversations </a:t>
            </a:r>
          </a:p>
          <a:p>
            <a:r>
              <a:rPr lang="en-US" dirty="0">
                <a:cs typeface="Calibri"/>
              </a:rPr>
              <a:t>Big effort to get the word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E0622-95DA-40E2-AEF9-A876209F645F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419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E0622-95DA-40E2-AEF9-A876209F64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12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r>
              <a:rPr lang="en-US" sz="1200" dirty="0">
                <a:ea typeface="SimSun" panose="02010600030101010101" pitchFamily="2" charset="-122"/>
                <a:cs typeface="Times New Roman" panose="02020603050405020304" pitchFamily="18" charset="0"/>
              </a:rPr>
              <a:t>For example: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r>
              <a:rPr lang="en-US" sz="1200" dirty="0">
                <a:ea typeface="SimSun" panose="02010600030101010101" pitchFamily="2" charset="-122"/>
                <a:cs typeface="Times New Roman" panose="02020603050405020304" pitchFamily="18" charset="0"/>
              </a:rPr>
              <a:t>Spokane and Eugene created Housing Types with their own (sometimes identical) standards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r>
              <a:rPr lang="en-US" sz="1200" dirty="0">
                <a:ea typeface="SimSun" panose="02010600030101010101" pitchFamily="2" charset="-122"/>
                <a:cs typeface="Times New Roman" panose="02020603050405020304" pitchFamily="18" charset="0"/>
              </a:rPr>
              <a:t>Only Portland reduced Maximum Building Sizes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E0622-95DA-40E2-AEF9-A876209F645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67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033" y="3940704"/>
            <a:ext cx="3539067" cy="842963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C75E3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C8DD2C02-1E79-4749-AE38-14C837E8F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19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mess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1436015-754D-4A45-969F-7CCE5AAECE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52931" y="4621347"/>
            <a:ext cx="8886152" cy="65134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88"/>
              </a:spcAft>
              <a:buNone/>
              <a:defRPr sz="1318" b="1"/>
            </a:lvl1pPr>
            <a:lvl2pPr marL="414079" indent="0" algn="ctr">
              <a:lnSpc>
                <a:spcPct val="100000"/>
              </a:lnSpc>
              <a:spcBef>
                <a:spcPts val="0"/>
              </a:spcBef>
              <a:spcAft>
                <a:spcPts val="988"/>
              </a:spcAft>
              <a:buNone/>
              <a:defRPr/>
            </a:lvl2pPr>
            <a:lvl3pPr marL="828157" indent="0">
              <a:buNone/>
              <a:defRPr/>
            </a:lvl3pPr>
          </a:lstStyle>
          <a:p>
            <a:pPr lvl="0"/>
            <a:r>
              <a:rPr lang="en-US"/>
              <a:t>Click to edit heading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E7285D-0173-4697-BD49-BCC716EC54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2931" y="1724506"/>
            <a:ext cx="8886152" cy="2119939"/>
          </a:xfrm>
        </p:spPr>
        <p:txBody>
          <a:bodyPr anchor="ctr">
            <a:spAutoFit/>
          </a:bodyPr>
          <a:lstStyle>
            <a:lvl1pPr marL="0" indent="0" algn="ctr">
              <a:buNone/>
              <a:defRPr sz="6588" b="0" cap="all" baseline="0">
                <a:latin typeface="+mj-lt"/>
              </a:defRPr>
            </a:lvl1pPr>
          </a:lstStyle>
          <a:p>
            <a:pPr lvl="0"/>
            <a:r>
              <a:rPr lang="en-US"/>
              <a:t>Click to edit key message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E92E50-AD1B-4DE8-81C6-CBE0CAF2CEE3}"/>
              </a:ext>
            </a:extLst>
          </p:cNvPr>
          <p:cNvSpPr/>
          <p:nvPr userDrawn="1"/>
        </p:nvSpPr>
        <p:spPr>
          <a:xfrm>
            <a:off x="1" y="1"/>
            <a:ext cx="12192000" cy="1344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2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5AF571B-0D2D-4FDF-9BA5-C2646CA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0457" y="6430295"/>
            <a:ext cx="2743200" cy="217254"/>
          </a:xfrm>
          <a:prstGeom prst="rect">
            <a:avLst/>
          </a:prstGeom>
        </p:spPr>
        <p:txBody>
          <a:bodyPr rIns="0">
            <a:noAutofit/>
          </a:bodyPr>
          <a:lstStyle>
            <a:lvl1pPr>
              <a:defRPr sz="824">
                <a:solidFill>
                  <a:schemeClr val="tx2"/>
                </a:solidFill>
              </a:defRPr>
            </a:lvl1pPr>
          </a:lstStyle>
          <a:p>
            <a:fld id="{B044B40D-486A-4792-BFD0-B123E13E9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89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message and captio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1436015-754D-4A45-969F-7CCE5AAECE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52931" y="4621347"/>
            <a:ext cx="8886152" cy="65134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88"/>
              </a:spcAft>
              <a:buNone/>
              <a:defRPr sz="1318" b="1">
                <a:solidFill>
                  <a:schemeClr val="bg1"/>
                </a:solidFill>
              </a:defRPr>
            </a:lvl1pPr>
            <a:lvl2pPr marL="414079" indent="0" algn="ctr">
              <a:lnSpc>
                <a:spcPct val="100000"/>
              </a:lnSpc>
              <a:spcBef>
                <a:spcPts val="0"/>
              </a:spcBef>
              <a:spcAft>
                <a:spcPts val="988"/>
              </a:spcAft>
              <a:buNone/>
              <a:defRPr>
                <a:solidFill>
                  <a:schemeClr val="bg1"/>
                </a:solidFill>
              </a:defRPr>
            </a:lvl2pPr>
            <a:lvl3pPr marL="828157" indent="0">
              <a:buNone/>
              <a:defRPr/>
            </a:lvl3pPr>
          </a:lstStyle>
          <a:p>
            <a:pPr lvl="0"/>
            <a:r>
              <a:rPr lang="en-US"/>
              <a:t>Click to edit heading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E7285D-0173-4697-BD49-BCC716EC54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2931" y="1724506"/>
            <a:ext cx="8886152" cy="2119939"/>
          </a:xfrm>
        </p:spPr>
        <p:txBody>
          <a:bodyPr anchor="ctr">
            <a:spAutoFit/>
          </a:bodyPr>
          <a:lstStyle>
            <a:lvl1pPr marL="0" indent="0" algn="ctr">
              <a:buNone/>
              <a:defRPr sz="6588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key message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E92E50-AD1B-4DE8-81C6-CBE0CAF2CEE3}"/>
              </a:ext>
            </a:extLst>
          </p:cNvPr>
          <p:cNvSpPr/>
          <p:nvPr userDrawn="1"/>
        </p:nvSpPr>
        <p:spPr>
          <a:xfrm>
            <a:off x="1" y="1"/>
            <a:ext cx="12192000" cy="1344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2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03AED-8F3F-453B-B0CC-80E1C7C4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0457" y="6430295"/>
            <a:ext cx="2743200" cy="217254"/>
          </a:xfrm>
          <a:prstGeom prst="rect">
            <a:avLst/>
          </a:prstGeom>
        </p:spPr>
        <p:txBody>
          <a:bodyPr rIns="0">
            <a:noAutofit/>
          </a:bodyPr>
          <a:lstStyle>
            <a:lvl1pPr>
              <a:defRPr sz="824">
                <a:solidFill>
                  <a:schemeClr val="bg1"/>
                </a:solidFill>
              </a:defRPr>
            </a:lvl1pPr>
          </a:lstStyle>
          <a:p>
            <a:fld id="{B044B40D-486A-4792-BFD0-B123E13E9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33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1C787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C8DD2C02-1E79-4749-AE38-14C837E8F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0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1C787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C8DD2C02-1E79-4749-AE38-14C837E8F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37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516" y="1422400"/>
            <a:ext cx="6737350" cy="1865842"/>
          </a:xfrm>
        </p:spPr>
        <p:txBody>
          <a:bodyPr anchor="b"/>
          <a:lstStyle>
            <a:lvl1pPr>
              <a:defRPr sz="6000" b="1">
                <a:solidFill>
                  <a:srgbClr val="1C787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516" y="3308830"/>
            <a:ext cx="6788150" cy="725538"/>
          </a:xfrm>
        </p:spPr>
        <p:txBody>
          <a:bodyPr/>
          <a:lstStyle>
            <a:lvl1pPr marL="0" indent="0">
              <a:buNone/>
              <a:defRPr sz="2400">
                <a:solidFill>
                  <a:srgbClr val="C75E3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C8DD2C02-1E79-4749-AE38-14C837E8F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00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54533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754533" cy="35422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C8DD2C02-1E79-4749-AE38-14C837E8F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39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54533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754533" cy="35422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C8DD2C02-1E79-4749-AE38-14C837E8F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87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2926080" rtlCol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7" y="1709739"/>
            <a:ext cx="11111923" cy="2349644"/>
          </a:xfrm>
        </p:spPr>
        <p:txBody>
          <a:bodyPr/>
          <a:lstStyle>
            <a:lvl1pPr>
              <a:lnSpc>
                <a:spcPts val="57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©</a:t>
            </a:r>
            <a:r>
              <a:rPr lang="en-US" err="1"/>
              <a:t>Mithun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06744"/>
      </p:ext>
    </p:extLst>
  </p:cSld>
  <p:clrMapOvr>
    <a:masterClrMapping/>
  </p:clrMapOvr>
  <p:transition spd="med">
    <p:fade/>
  </p:transition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Sideba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921519-72E6-4E13-A86D-07604E998CC0}"/>
              </a:ext>
            </a:extLst>
          </p:cNvPr>
          <p:cNvSpPr/>
          <p:nvPr userDrawn="1"/>
        </p:nvSpPr>
        <p:spPr>
          <a:xfrm>
            <a:off x="7" y="0"/>
            <a:ext cx="35814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2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934" y="636969"/>
            <a:ext cx="2972921" cy="1053723"/>
          </a:xfrm>
        </p:spPr>
        <p:txBody>
          <a:bodyPr anchor="t" anchorCtr="0">
            <a:normAutofit/>
          </a:bodyPr>
          <a:lstStyle>
            <a:lvl1pPr>
              <a:defRPr sz="164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6934" y="1825635"/>
            <a:ext cx="2972921" cy="244362"/>
          </a:xfrm>
        </p:spPr>
        <p:txBody>
          <a:bodyPr wrap="square">
            <a:spAutoFit/>
          </a:bodyPr>
          <a:lstStyle>
            <a:lvl1pPr marL="0" indent="0">
              <a:buNone/>
              <a:defRPr sz="988" b="0"/>
            </a:lvl1pPr>
            <a:lvl2pPr marL="414079" indent="0">
              <a:buNone/>
              <a:defRPr sz="1318"/>
            </a:lvl2pPr>
            <a:lvl3pPr marL="828157" indent="0">
              <a:buNone/>
              <a:defRPr sz="1153"/>
            </a:lvl3pPr>
            <a:lvl4pPr marL="1242237" indent="0">
              <a:buNone/>
              <a:defRPr sz="988"/>
            </a:lvl4pPr>
            <a:lvl5pPr marL="1656317" indent="0">
              <a:buNone/>
              <a:defRPr sz="988"/>
            </a:lvl5pPr>
          </a:lstStyle>
          <a:p>
            <a:pPr lvl="0"/>
            <a:r>
              <a:rPr lang="en-US"/>
              <a:t>Click to add additional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40457" y="6430295"/>
            <a:ext cx="2743200" cy="217254"/>
          </a:xfrm>
          <a:prstGeom prst="rect">
            <a:avLst/>
          </a:prstGeom>
        </p:spPr>
        <p:txBody>
          <a:bodyPr rIns="0">
            <a:noAutofit/>
          </a:bodyPr>
          <a:lstStyle>
            <a:lvl1pPr>
              <a:defRPr sz="824">
                <a:solidFill>
                  <a:schemeClr val="tx2"/>
                </a:solidFill>
              </a:defRPr>
            </a:lvl1pPr>
          </a:lstStyle>
          <a:p>
            <a:fld id="{B044B40D-486A-4792-BFD0-B123E13E9BE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5C2F07-C2A0-4A3B-BD0A-D1B44CE408F7}"/>
              </a:ext>
            </a:extLst>
          </p:cNvPr>
          <p:cNvCxnSpPr/>
          <p:nvPr userDrawn="1"/>
        </p:nvCxnSpPr>
        <p:spPr>
          <a:xfrm>
            <a:off x="4102893" y="636966"/>
            <a:ext cx="7680767" cy="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962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2002633"/>
            <a:ext cx="10515600" cy="2852738"/>
          </a:xfrm>
        </p:spPr>
        <p:txBody>
          <a:bodyPr anchor="ctr"/>
          <a:lstStyle>
            <a:lvl1pPr algn="ctr">
              <a:lnSpc>
                <a:spcPct val="100000"/>
              </a:lnSpc>
              <a:defRPr sz="5433" cap="all" baseline="0">
                <a:solidFill>
                  <a:schemeClr val="bg1">
                    <a:lumMod val="9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/>
              <a:t>Click to edit section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08EF2B6-1707-43AE-B317-66CA94913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0457" y="6430295"/>
            <a:ext cx="2743200" cy="217254"/>
          </a:xfrm>
          <a:prstGeom prst="rect">
            <a:avLst/>
          </a:prstGeom>
        </p:spPr>
        <p:txBody>
          <a:bodyPr rIns="0">
            <a:noAutofit/>
          </a:bodyPr>
          <a:lstStyle>
            <a:lvl1pPr>
              <a:defRPr sz="824">
                <a:solidFill>
                  <a:schemeClr val="bg1"/>
                </a:solidFill>
              </a:defRPr>
            </a:lvl1pPr>
          </a:lstStyle>
          <a:p>
            <a:fld id="{B044B40D-486A-4792-BFD0-B123E13E9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47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D2C02-1E79-4749-AE38-14C837E8FCC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DD2C02-1E79-4749-AE38-14C837E8FCC5}" type="slidenum">
              <a:rPr lang="en-US" b="1" smtClean="0"/>
              <a:pPr/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157020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73" r:id="rId3"/>
    <p:sldLayoutId id="2147483682" r:id="rId4"/>
    <p:sldLayoutId id="2147483683" r:id="rId5"/>
    <p:sldLayoutId id="2147483672" r:id="rId6"/>
    <p:sldLayoutId id="2147483684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3B6482-01DC-44FF-B649-C6B53B5DB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0457" y="6430295"/>
            <a:ext cx="2743200" cy="21725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defRPr sz="824">
                <a:solidFill>
                  <a:schemeClr val="tx2"/>
                </a:solidFill>
              </a:defRPr>
            </a:lvl1pPr>
          </a:lstStyle>
          <a:p>
            <a:fld id="{B044B40D-486A-4792-BFD0-B123E13E9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1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defTabSz="828157" rtl="0" eaLnBrk="1" latinLnBrk="0" hangingPunct="1">
        <a:lnSpc>
          <a:spcPct val="90000"/>
        </a:lnSpc>
        <a:spcBef>
          <a:spcPct val="0"/>
        </a:spcBef>
        <a:buNone/>
        <a:defRPr sz="3953" kern="1200">
          <a:solidFill>
            <a:schemeClr val="tx1"/>
          </a:solidFill>
          <a:latin typeface="Montserrat SemiBold" panose="00000700000000000000" pitchFamily="2" charset="0"/>
          <a:ea typeface="+mj-ea"/>
          <a:cs typeface="+mj-cs"/>
        </a:defRPr>
      </a:lvl1pPr>
    </p:titleStyle>
    <p:bodyStyle>
      <a:lvl1pPr marL="0" indent="0" algn="l" defTabSz="828157" rtl="0" eaLnBrk="1" latinLnBrk="0" hangingPunct="1">
        <a:lnSpc>
          <a:spcPct val="100000"/>
        </a:lnSpc>
        <a:spcBef>
          <a:spcPts val="0"/>
        </a:spcBef>
        <a:spcAft>
          <a:spcPts val="988"/>
        </a:spcAft>
        <a:buFont typeface="Arial" panose="020B0604020202020204" pitchFamily="34" charset="0"/>
        <a:buNone/>
        <a:defRPr sz="1482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06516" indent="-206516" algn="l" defTabSz="828157" rtl="0" eaLnBrk="1" latinLnBrk="0" hangingPunct="1">
        <a:lnSpc>
          <a:spcPct val="100000"/>
        </a:lnSpc>
        <a:spcBef>
          <a:spcPts val="0"/>
        </a:spcBef>
        <a:spcAft>
          <a:spcPts val="988"/>
        </a:spcAft>
        <a:buFont typeface="Arial" panose="020B0604020202020204" pitchFamily="34" charset="0"/>
        <a:buChar char="●"/>
        <a:defRPr sz="1318" kern="1200">
          <a:solidFill>
            <a:schemeClr val="tx1"/>
          </a:solidFill>
          <a:latin typeface="+mn-lt"/>
          <a:ea typeface="+mn-ea"/>
          <a:cs typeface="+mn-cs"/>
        </a:defRPr>
      </a:lvl2pPr>
      <a:lvl3pPr marL="424798" indent="-235271" algn="l" defTabSz="828157" rtl="0" eaLnBrk="1" latinLnBrk="0" hangingPunct="1">
        <a:lnSpc>
          <a:spcPct val="100000"/>
        </a:lnSpc>
        <a:spcBef>
          <a:spcPts val="0"/>
        </a:spcBef>
        <a:spcAft>
          <a:spcPts val="988"/>
        </a:spcAft>
        <a:buFont typeface="Open Sans" panose="020B0606030504020204" pitchFamily="34" charset="0"/>
        <a:buChar char="−"/>
        <a:defRPr sz="1153" kern="1200">
          <a:solidFill>
            <a:schemeClr val="tx1"/>
          </a:solidFill>
          <a:latin typeface="+mn-lt"/>
          <a:ea typeface="+mn-ea"/>
          <a:cs typeface="+mn-cs"/>
        </a:defRPr>
      </a:lvl3pPr>
      <a:lvl4pPr marL="1449276" indent="-207039" algn="l" defTabSz="828157" rtl="0" eaLnBrk="1" latinLnBrk="0" hangingPunct="1">
        <a:lnSpc>
          <a:spcPct val="100000"/>
        </a:lnSpc>
        <a:spcBef>
          <a:spcPts val="0"/>
        </a:spcBef>
        <a:spcAft>
          <a:spcPts val="988"/>
        </a:spcAft>
        <a:buFont typeface="Arial" panose="020B0604020202020204" pitchFamily="34" charset="0"/>
        <a:buChar char="•"/>
        <a:defRPr sz="988" kern="1200">
          <a:solidFill>
            <a:schemeClr val="tx1"/>
          </a:solidFill>
          <a:latin typeface="+mn-lt"/>
          <a:ea typeface="+mn-ea"/>
          <a:cs typeface="+mn-cs"/>
        </a:defRPr>
      </a:lvl4pPr>
      <a:lvl5pPr marL="1863356" indent="-207039" algn="l" defTabSz="828157" rtl="0" eaLnBrk="1" latinLnBrk="0" hangingPunct="1">
        <a:lnSpc>
          <a:spcPct val="100000"/>
        </a:lnSpc>
        <a:spcBef>
          <a:spcPts val="0"/>
        </a:spcBef>
        <a:spcAft>
          <a:spcPts val="988"/>
        </a:spcAft>
        <a:buFont typeface="Arial" panose="020B0604020202020204" pitchFamily="34" charset="0"/>
        <a:buChar char="•"/>
        <a:defRPr sz="988" kern="1200">
          <a:solidFill>
            <a:schemeClr val="tx1"/>
          </a:solidFill>
          <a:latin typeface="+mn-lt"/>
          <a:ea typeface="+mn-ea"/>
          <a:cs typeface="+mn-cs"/>
        </a:defRPr>
      </a:lvl5pPr>
      <a:lvl6pPr marL="2277436" indent="-207039" algn="l" defTabSz="82815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6pPr>
      <a:lvl7pPr marL="2691513" indent="-207039" algn="l" defTabSz="82815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7pPr>
      <a:lvl8pPr marL="3105594" indent="-207039" algn="l" defTabSz="82815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8pPr>
      <a:lvl9pPr marL="3519673" indent="-207039" algn="l" defTabSz="82815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1pPr>
      <a:lvl2pPr marL="414079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2pPr>
      <a:lvl3pPr marL="828157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3pPr>
      <a:lvl4pPr marL="1242237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4pPr>
      <a:lvl5pPr marL="1656317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5pPr>
      <a:lvl6pPr marL="2070395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6pPr>
      <a:lvl7pPr marL="2484475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7pPr>
      <a:lvl8pPr marL="2898554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8pPr>
      <a:lvl9pPr marL="3312633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98488" y="4110938"/>
            <a:ext cx="5906401" cy="163811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sz="3600" b="1" i="1" dirty="0"/>
              <a:t>Home In Tacoma Project</a:t>
            </a:r>
          </a:p>
          <a:p>
            <a:r>
              <a:rPr lang="en-US" sz="3600" b="1" i="1" dirty="0"/>
              <a:t>Tacoma Permit Advisory Taskforce</a:t>
            </a:r>
            <a:endParaRPr lang="en-US" dirty="0"/>
          </a:p>
          <a:p>
            <a:r>
              <a:rPr lang="en-US" dirty="0"/>
              <a:t>January 18, 2023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3685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0C0C3-4CDE-444D-BFA1-E514323B0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9405"/>
            <a:ext cx="10515600" cy="1325563"/>
          </a:xfrm>
        </p:spPr>
        <p:txBody>
          <a:bodyPr/>
          <a:lstStyle/>
          <a:p>
            <a:r>
              <a:rPr lang="en-US" dirty="0"/>
              <a:t>Existing Conditions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890A0-F4E9-4A9B-8C36-7BC1A336D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DD812E-814B-4388-AC17-7A5F72A38F88}"/>
              </a:ext>
            </a:extLst>
          </p:cNvPr>
          <p:cNvSpPr txBox="1">
            <a:spLocks/>
          </p:cNvSpPr>
          <p:nvPr/>
        </p:nvSpPr>
        <p:spPr>
          <a:xfrm>
            <a:off x="878840" y="1360013"/>
            <a:ext cx="10134599" cy="47161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Reviews residential patterns in Tacoma’s neighborhoods</a:t>
            </a:r>
          </a:p>
          <a:p>
            <a:pPr lvl="1"/>
            <a:r>
              <a:rPr lang="en-US" sz="2800" dirty="0"/>
              <a:t>Lot sizes, housing mix, zoning, allowed heights</a:t>
            </a:r>
          </a:p>
          <a:p>
            <a:pPr lvl="1"/>
            <a:r>
              <a:rPr lang="en-US" sz="2800" dirty="0"/>
              <a:t>Alleys, intersection density, tree canopy</a:t>
            </a:r>
          </a:p>
          <a:p>
            <a:pPr lvl="1"/>
            <a:r>
              <a:rPr lang="en-US" sz="2800" dirty="0"/>
              <a:t>Block average characteristics (height, floor area ratio (FAR), lot coverage, setbacks, parking access)</a:t>
            </a:r>
          </a:p>
          <a:p>
            <a:pPr lvl="1"/>
            <a:r>
              <a:rPr lang="en-US" sz="2800" dirty="0"/>
              <a:t>Residential pattern areas (housing types, median parcel areas)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23946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31666355-C744-2DE0-CD5D-23D202EAA9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47"/>
          <a:stretch/>
        </p:blipFill>
        <p:spPr>
          <a:xfrm>
            <a:off x="5979605" y="1086166"/>
            <a:ext cx="5392979" cy="50768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8CC084-90D6-F2C3-E622-80055BC527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70" t="66991" r="23322" b="20776"/>
          <a:stretch/>
        </p:blipFill>
        <p:spPr>
          <a:xfrm>
            <a:off x="925808" y="4696173"/>
            <a:ext cx="338574" cy="1323439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58463C4F-13A5-E115-089E-B9F7830137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04" t="18514" r="21338" b="46464"/>
          <a:stretch/>
        </p:blipFill>
        <p:spPr>
          <a:xfrm>
            <a:off x="1818532" y="1902858"/>
            <a:ext cx="2705167" cy="2840919"/>
          </a:xfrm>
          <a:prstGeom prst="rect">
            <a:avLst/>
          </a:prstGeom>
        </p:spPr>
      </p:pic>
      <p:sp>
        <p:nvSpPr>
          <p:cNvPr id="16" name="Title 2">
            <a:extLst>
              <a:ext uri="{FF2B5EF4-FFF2-40B4-BE49-F238E27FC236}">
                <a16:creationId xmlns:a16="http://schemas.microsoft.com/office/drawing/2014/main" id="{C440E20A-5295-8C49-670B-25F25ABF548F}"/>
              </a:ext>
            </a:extLst>
          </p:cNvPr>
          <p:cNvSpPr txBox="1">
            <a:spLocks/>
          </p:cNvSpPr>
          <p:nvPr/>
        </p:nvSpPr>
        <p:spPr>
          <a:xfrm>
            <a:off x="819416" y="506627"/>
            <a:ext cx="11742543" cy="1013254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1C787A"/>
                </a:solidFill>
                <a:latin typeface="+mj-lt"/>
              </a:rPr>
              <a:t>Existing Conditions - review of residential patterns (example)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B6357B-BE92-D4E0-C9FA-B1EF20330E04}"/>
              </a:ext>
            </a:extLst>
          </p:cNvPr>
          <p:cNvSpPr txBox="1"/>
          <p:nvPr/>
        </p:nvSpPr>
        <p:spPr>
          <a:xfrm>
            <a:off x="959513" y="1144825"/>
            <a:ext cx="4264366" cy="923330"/>
          </a:xfrm>
          <a:prstGeom prst="rect">
            <a:avLst/>
          </a:prstGeom>
          <a:solidFill>
            <a:srgbClr val="D3E5E5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548D8E"/>
                </a:solidFill>
                <a:latin typeface="Century Gothic"/>
              </a:rPr>
              <a:t>Most parcels are 6,000 to 10,000 sq. ft. in size, which supports a wid</a:t>
            </a:r>
            <a:r>
              <a:rPr lang="en-US" b="1" dirty="0">
                <a:solidFill>
                  <a:srgbClr val="548D8E"/>
                </a:solidFill>
                <a:latin typeface="Century Gothic"/>
              </a:rPr>
              <a:t>e mix of missing middle housing types</a:t>
            </a:r>
            <a:r>
              <a:rPr lang="en-US" sz="1800" b="1" dirty="0">
                <a:solidFill>
                  <a:srgbClr val="548D8E"/>
                </a:solidFill>
                <a:latin typeface="Century Gothic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EFF3DC-B371-3B57-301A-BE88EE09B5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70" t="64337" r="9869" b="20776"/>
          <a:stretch/>
        </p:blipFill>
        <p:spPr>
          <a:xfrm>
            <a:off x="9499396" y="5261368"/>
            <a:ext cx="1873188" cy="1020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51E151-7FC4-3035-368B-F37BCD51CE00}"/>
              </a:ext>
            </a:extLst>
          </p:cNvPr>
          <p:cNvSpPr txBox="1"/>
          <p:nvPr/>
        </p:nvSpPr>
        <p:spPr>
          <a:xfrm>
            <a:off x="7975796" y="1013254"/>
            <a:ext cx="749913" cy="256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en-US" sz="800" b="0" i="0" u="none" strike="noStrike" baseline="30000">
                <a:solidFill>
                  <a:schemeClr val="bg1">
                    <a:lumMod val="65000"/>
                  </a:schemeClr>
                </a:solidFill>
                <a:latin typeface="BrownPro Light" panose="00010400010101010101" pitchFamily="50" charset="0"/>
              </a:rPr>
              <a:t>COMMENCEMENT BAY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ABCDDB-29BC-52A5-A991-6D95D0A01F6E}"/>
              </a:ext>
            </a:extLst>
          </p:cNvPr>
          <p:cNvSpPr txBox="1"/>
          <p:nvPr/>
        </p:nvSpPr>
        <p:spPr>
          <a:xfrm>
            <a:off x="1135260" y="4750447"/>
            <a:ext cx="30219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entury Gothic"/>
              </a:rPr>
              <a:t>3,058</a:t>
            </a:r>
            <a:r>
              <a:rPr lang="en-US" sz="1600" dirty="0">
                <a:latin typeface="Century Gothic"/>
              </a:rPr>
              <a:t> = Less than 2,000</a:t>
            </a:r>
          </a:p>
          <a:p>
            <a:r>
              <a:rPr lang="en-US" sz="1600" b="1" dirty="0">
                <a:latin typeface="Century Gothic"/>
              </a:rPr>
              <a:t>3,329</a:t>
            </a:r>
            <a:r>
              <a:rPr lang="en-US" sz="1600" dirty="0">
                <a:latin typeface="Century Gothic"/>
              </a:rPr>
              <a:t> = 2,000 – 4,000</a:t>
            </a:r>
          </a:p>
          <a:p>
            <a:r>
              <a:rPr lang="en-US" sz="1600" b="1" dirty="0">
                <a:latin typeface="Century Gothic"/>
              </a:rPr>
              <a:t>17,017</a:t>
            </a:r>
            <a:r>
              <a:rPr lang="en-US" sz="1600" dirty="0">
                <a:latin typeface="Century Gothic"/>
              </a:rPr>
              <a:t> = 4,000 – 6,000</a:t>
            </a:r>
          </a:p>
          <a:p>
            <a:r>
              <a:rPr lang="en-US" sz="1600" b="1" dirty="0">
                <a:latin typeface="Century Gothic"/>
              </a:rPr>
              <a:t>27,296</a:t>
            </a:r>
            <a:r>
              <a:rPr lang="en-US" sz="1600" dirty="0">
                <a:latin typeface="Century Gothic"/>
              </a:rPr>
              <a:t> = 6,000 – 10,000</a:t>
            </a:r>
          </a:p>
          <a:p>
            <a:r>
              <a:rPr lang="en-US" sz="1600" b="1" dirty="0">
                <a:latin typeface="Century Gothic"/>
              </a:rPr>
              <a:t>7,893</a:t>
            </a:r>
            <a:r>
              <a:rPr lang="en-US" sz="1600" dirty="0">
                <a:latin typeface="Century Gothic"/>
              </a:rPr>
              <a:t> = More than 10,000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8A9A1D-A3E9-5E3A-EABB-A8B729B3709E}"/>
              </a:ext>
            </a:extLst>
          </p:cNvPr>
          <p:cNvSpPr txBox="1"/>
          <p:nvPr/>
        </p:nvSpPr>
        <p:spPr>
          <a:xfrm>
            <a:off x="889928" y="4435638"/>
            <a:ext cx="61474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entury Gothic"/>
              </a:rPr>
              <a:t>Total number of parcels = 58,593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70D4D20F-1A23-ACB7-0524-1C3399BE9E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" r="43768"/>
          <a:stretch/>
        </p:blipFill>
        <p:spPr>
          <a:xfrm>
            <a:off x="5198712" y="4464559"/>
            <a:ext cx="1622260" cy="173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7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BB8DB-CCF7-464F-A453-88D88396A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Findings – Zoning Benchmarking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10612-0574-4E76-BB28-AD54D0441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298" y="1337852"/>
            <a:ext cx="10515600" cy="3623148"/>
          </a:xfrm>
        </p:spPr>
        <p:txBody>
          <a:bodyPr>
            <a:normAutofit fontScale="92500"/>
          </a:bodyPr>
          <a:lstStyle/>
          <a:p>
            <a:pPr marL="0" indent="0" algn="l" rtl="0" fontAlgn="base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Looked at Portland, Spokane, Eugene and Kirkland</a:t>
            </a:r>
          </a:p>
          <a:p>
            <a:pPr marL="0" indent="0" algn="l" rtl="0" fontAlgn="base">
              <a:buNone/>
            </a:pPr>
            <a:endParaRPr lang="en-US" sz="6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4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Middle housing zoning reform becoming more common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4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Many ways to combine</a:t>
            </a:r>
            <a:r>
              <a:rPr 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> zoning and standards to meet </a:t>
            </a:r>
            <a:r>
              <a:rPr lang="en-US" sz="24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community priorities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4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Most cities </a:t>
            </a:r>
            <a:r>
              <a:rPr 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>use</a:t>
            </a:r>
            <a:r>
              <a:rPr lang="en-US" sz="24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a hybrid Zoning Framework (form-based + density-based)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>Most cities set min/max densities, except Portland which uses maximum building sizes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>Cities had 4 to 6 “low-scale” Residential Zones, except Kirkland’s 19 zones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400" dirty="0">
                <a:ea typeface="SimSun" panose="02010600030101010101" pitchFamily="2" charset="-122"/>
                <a:cs typeface="Times New Roman" panose="02020603050405020304" pitchFamily="18" charset="0"/>
              </a:rPr>
              <a:t>Most cities have consistent height limits across zones, except Eugene</a:t>
            </a:r>
            <a:endParaRPr lang="en-US" sz="2000" dirty="0"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28C22-53DE-4273-98D7-085EC0A1B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71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Diagram, engineering drawing&#10;&#10;Description automatically generated">
            <a:extLst>
              <a:ext uri="{FF2B5EF4-FFF2-40B4-BE49-F238E27FC236}">
                <a16:creationId xmlns:a16="http://schemas.microsoft.com/office/drawing/2014/main" id="{F59D4FA2-1254-AFA9-024D-1FA62E959E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813" y="1889318"/>
            <a:ext cx="2273314" cy="1470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D4E468-A607-48E0-B081-C95ED7056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89" y="414995"/>
            <a:ext cx="11434011" cy="1188072"/>
          </a:xfrm>
        </p:spPr>
        <p:txBody>
          <a:bodyPr>
            <a:noAutofit/>
          </a:bodyPr>
          <a:lstStyle/>
          <a:p>
            <a:r>
              <a:rPr lang="en-US" sz="3600" dirty="0"/>
              <a:t>Zoning Framework and Map Options – Guiding Principles (GP)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9239B-760B-4D4A-9853-06BE606EE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134" y="3718548"/>
            <a:ext cx="1801679" cy="215914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ea typeface="PMingLiU"/>
                <a:cs typeface="Calibri"/>
              </a:rPr>
              <a:t>GP #1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ea typeface="PMingLiU"/>
                <a:cs typeface="Calibri"/>
              </a:rPr>
              <a:t>Meet Tacoma's newly adopted housing growth vision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b="1" dirty="0">
              <a:effectLst/>
              <a:latin typeface="Calibri" panose="020F0502020204030204" pitchFamily="34" charset="0"/>
              <a:ea typeface="PMingLiU"/>
              <a:cs typeface="Calibri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0" marR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effectLst/>
              <a:ea typeface="PMingLiU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919D7-1778-4AD0-840A-F55997B81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8EE2BB-2A9F-46A4-CF59-6AC0FE3C09B8}"/>
              </a:ext>
            </a:extLst>
          </p:cNvPr>
          <p:cNvSpPr txBox="1"/>
          <p:nvPr/>
        </p:nvSpPr>
        <p:spPr>
          <a:xfrm>
            <a:off x="2740359" y="3687945"/>
            <a:ext cx="2306688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cs typeface="Segoe UI"/>
              </a:rPr>
              <a:t>GP #2</a:t>
            </a:r>
          </a:p>
          <a:p>
            <a:r>
              <a:rPr lang="en-US" sz="2000" b="1" dirty="0">
                <a:cs typeface="Segoe UI"/>
              </a:rPr>
              <a:t>Use development scale as organizing characteristic</a:t>
            </a:r>
            <a:r>
              <a:rPr lang="en-US" sz="2000" dirty="0">
                <a:cs typeface="Segoe UI"/>
              </a:rPr>
              <a:t>​</a:t>
            </a:r>
          </a:p>
          <a:p>
            <a:endParaRPr lang="en-US" dirty="0">
              <a:cs typeface="Segoe U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B6284B-70F0-C117-AF9B-153C9FF2B2C3}"/>
              </a:ext>
            </a:extLst>
          </p:cNvPr>
          <p:cNvSpPr txBox="1"/>
          <p:nvPr/>
        </p:nvSpPr>
        <p:spPr>
          <a:xfrm>
            <a:off x="4919128" y="3646537"/>
            <a:ext cx="2156572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cs typeface="Segoe UI"/>
              </a:rPr>
              <a:t>GP #3</a:t>
            </a:r>
          </a:p>
          <a:p>
            <a:r>
              <a:rPr lang="en-US" sz="2000" b="1" dirty="0">
                <a:cs typeface="Segoe UI"/>
              </a:rPr>
              <a:t>Continue to prioritize walkability, cycling, transit &amp; “complete neighborhoods”</a:t>
            </a:r>
          </a:p>
          <a:p>
            <a:endParaRPr lang="en-US" b="1" dirty="0">
              <a:cs typeface="Segoe UI"/>
            </a:endParaRPr>
          </a:p>
          <a:p>
            <a:endParaRPr lang="en-US" dirty="0">
              <a:cs typeface="Segoe U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7A4C1A-E6F8-0F7E-E5BF-7272628782E6}"/>
              </a:ext>
            </a:extLst>
          </p:cNvPr>
          <p:cNvSpPr txBox="1"/>
          <p:nvPr/>
        </p:nvSpPr>
        <p:spPr>
          <a:xfrm>
            <a:off x="7075700" y="3671046"/>
            <a:ext cx="2178769" cy="2492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cs typeface="Segoe UI"/>
              </a:rPr>
              <a:t>GP #4</a:t>
            </a:r>
          </a:p>
          <a:p>
            <a:r>
              <a:rPr lang="en-US" sz="2000" b="1" dirty="0">
                <a:cs typeface="Segoe UI"/>
              </a:rPr>
              <a:t>Reflect </a:t>
            </a:r>
          </a:p>
          <a:p>
            <a:r>
              <a:rPr lang="en-US" sz="2000" b="1" dirty="0">
                <a:cs typeface="Segoe UI"/>
              </a:rPr>
              <a:t>neighborhood </a:t>
            </a:r>
          </a:p>
          <a:p>
            <a:r>
              <a:rPr lang="en-US" sz="2000" b="1" dirty="0">
                <a:cs typeface="Segoe UI"/>
              </a:rPr>
              <a:t>patterns such as yards, building </a:t>
            </a:r>
          </a:p>
          <a:p>
            <a:r>
              <a:rPr lang="en-US" sz="2000" b="1" dirty="0">
                <a:cs typeface="Segoe UI"/>
              </a:rPr>
              <a:t>scale, height </a:t>
            </a:r>
          </a:p>
          <a:p>
            <a:endParaRPr lang="en-US" dirty="0">
              <a:cs typeface="Segoe UI"/>
            </a:endParaRPr>
          </a:p>
          <a:p>
            <a:r>
              <a:rPr lang="en-US" dirty="0">
                <a:cs typeface="Segoe UI"/>
              </a:rPr>
              <a:t>​​​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7ECC2D-CF71-A711-FC2E-9F2094698524}"/>
              </a:ext>
            </a:extLst>
          </p:cNvPr>
          <p:cNvSpPr txBox="1"/>
          <p:nvPr/>
        </p:nvSpPr>
        <p:spPr>
          <a:xfrm>
            <a:off x="9254469" y="3687945"/>
            <a:ext cx="2243732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cs typeface="Segoe UI"/>
              </a:rPr>
              <a:t>GP #5</a:t>
            </a:r>
          </a:p>
          <a:p>
            <a:r>
              <a:rPr lang="en-US" sz="2000" b="1" dirty="0">
                <a:cs typeface="Segoe UI"/>
              </a:rPr>
              <a:t>Create predictable, flexible regulations and requirements</a:t>
            </a:r>
          </a:p>
          <a:p>
            <a:r>
              <a:rPr lang="en-US" dirty="0">
                <a:cs typeface="Segoe UI"/>
              </a:rPr>
              <a:t>​​​​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7B1F86-79CD-A108-FC96-377A2175FE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3" r="4111" b="4111"/>
          <a:stretch/>
        </p:blipFill>
        <p:spPr>
          <a:xfrm>
            <a:off x="892320" y="1615456"/>
            <a:ext cx="1699958" cy="185938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26" name="Picture 2" descr="The Best Walkable Communities in Middle Tennessee">
            <a:extLst>
              <a:ext uri="{FF2B5EF4-FFF2-40B4-BE49-F238E27FC236}">
                <a16:creationId xmlns:a16="http://schemas.microsoft.com/office/drawing/2014/main" id="{9C12B9C3-5BB8-FA10-429D-DC77644200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05"/>
          <a:stretch/>
        </p:blipFill>
        <p:spPr bwMode="auto">
          <a:xfrm>
            <a:off x="5030379" y="1569617"/>
            <a:ext cx="1938643" cy="185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01C557-6F05-6EE8-4C0D-821CD46C35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70" t="6088" r="13790" b="-92"/>
          <a:stretch/>
        </p:blipFill>
        <p:spPr>
          <a:xfrm>
            <a:off x="7169640" y="1569874"/>
            <a:ext cx="2014055" cy="1859126"/>
          </a:xfrm>
          <a:prstGeom prst="rect">
            <a:avLst/>
          </a:prstGeom>
        </p:spPr>
      </p:pic>
      <p:pic>
        <p:nvPicPr>
          <p:cNvPr id="5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6FA9257-C419-DBB2-B36D-E92CA2D149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17" t="8171" r="7023" b="28099"/>
          <a:stretch/>
        </p:blipFill>
        <p:spPr>
          <a:xfrm>
            <a:off x="9392921" y="1569877"/>
            <a:ext cx="1982755" cy="185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30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1EA85-AE24-4922-984F-5F9E7BF3C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Developer engagement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E495A-D606-46E6-9E59-F98E0859A5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/>
              <a:t>Permit Advisory Taskforce roles</a:t>
            </a:r>
          </a:p>
          <a:p>
            <a:r>
              <a:rPr lang="en-US" sz="3200" dirty="0"/>
              <a:t>Key questions for the development community</a:t>
            </a:r>
          </a:p>
          <a:p>
            <a:r>
              <a:rPr lang="en-US" sz="3200" dirty="0"/>
              <a:t>Seeking input on interviewees for development assumptions vetting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4B587-523F-4BB6-92BA-7FF774884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12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74CB3-6E3E-4375-AB95-C63E2521F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Permit Advisory Taskforce roles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B2EF3-22EA-4BA1-BDC1-20E85A976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522" y="1362637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Facilitate development community engagement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Provide input on options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Make recommendations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TOPICS:</a:t>
            </a:r>
          </a:p>
          <a:p>
            <a:r>
              <a:rPr lang="en-US" dirty="0"/>
              <a:t>Zoning options</a:t>
            </a:r>
          </a:p>
          <a:p>
            <a:r>
              <a:rPr lang="en-US" dirty="0"/>
              <a:t>Middle housing development standards</a:t>
            </a:r>
          </a:p>
          <a:p>
            <a:r>
              <a:rPr lang="en-US" dirty="0"/>
              <a:t>Affordability and ownership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E704B-AD5C-4763-8C45-9A34890E36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85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2BF9A-3779-F459-D819-867CFA3A8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93" y="253522"/>
            <a:ext cx="11025851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Key questions for development community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F485C-AAF8-1A8B-F2A0-DDD33A378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20511"/>
            <a:ext cx="10829082" cy="4351338"/>
          </a:xfrm>
        </p:spPr>
        <p:txBody>
          <a:bodyPr/>
          <a:lstStyle/>
          <a:p>
            <a:r>
              <a:rPr lang="en-US" b="1" dirty="0"/>
              <a:t>Housing types: </a:t>
            </a:r>
            <a:r>
              <a:rPr lang="en-US" dirty="0"/>
              <a:t>What housing types do you want to build more of? What housing types are undersupplied/in demand in Tacoma? </a:t>
            </a:r>
          </a:p>
          <a:p>
            <a:r>
              <a:rPr lang="en-US" b="1" dirty="0"/>
              <a:t>Home ownership:</a:t>
            </a:r>
            <a:r>
              <a:rPr lang="en-US" dirty="0"/>
              <a:t> What barriers to homeownership models exist? Have you seen models in other jurisdictions that could work in Tacoma?</a:t>
            </a:r>
          </a:p>
          <a:p>
            <a:r>
              <a:rPr lang="en-US" b="1" dirty="0"/>
              <a:t>Parking:</a:t>
            </a:r>
            <a:r>
              <a:rPr lang="en-US" dirty="0"/>
              <a:t> What parking ratios are marketable? How might this change based on the housing type (e.g., duplex, </a:t>
            </a:r>
            <a:r>
              <a:rPr lang="en-US" dirty="0" err="1"/>
              <a:t>sixplex</a:t>
            </a:r>
            <a:r>
              <a:rPr lang="en-US" dirty="0"/>
              <a:t>, 4-story multifamily?)</a:t>
            </a:r>
          </a:p>
          <a:p>
            <a:r>
              <a:rPr lang="en-US" b="1" dirty="0"/>
              <a:t>Barriers: </a:t>
            </a:r>
            <a:r>
              <a:rPr lang="en-US" dirty="0"/>
              <a:t>Besides zoning, what barriers exist to constructing middle housing types (Building Code, financing, </a:t>
            </a:r>
            <a:r>
              <a:rPr lang="en-US" dirty="0" err="1"/>
              <a:t>etc</a:t>
            </a:r>
            <a:r>
              <a:rPr lang="en-US" dirty="0"/>
              <a:t>)?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6FE34-8A12-8D94-20C3-05B0946C1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44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37B7A-70B3-49C0-891E-559CFA97B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24909" cy="1325563"/>
          </a:xfrm>
        </p:spPr>
        <p:txBody>
          <a:bodyPr/>
          <a:lstStyle/>
          <a:p>
            <a:r>
              <a:rPr lang="en-US" sz="4400" dirty="0"/>
              <a:t>Seeking input on interviewees for development assumptions vetting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519CA-A4DC-4461-9C2E-AB121DFA6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ECONorthwest</a:t>
            </a:r>
            <a:r>
              <a:rPr lang="en-US" dirty="0"/>
              <a:t> is conducting a development feasibility study </a:t>
            </a:r>
          </a:p>
          <a:p>
            <a:r>
              <a:rPr lang="en-US" dirty="0"/>
              <a:t>To vet their assumptions, seeking 4 developers (30-minute interviews):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Affordable housing focused developer (e.g., Habitat for Humanity)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Low-scale housing developer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Low-scale housing developer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Mid-scale housing developer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1F8396-7E18-491E-B020-F4028FA3E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82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98488" y="4110938"/>
            <a:ext cx="5906401" cy="163811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sz="3600" b="1" i="1" dirty="0"/>
              <a:t>Home In Tacoma Project</a:t>
            </a:r>
          </a:p>
          <a:p>
            <a:r>
              <a:rPr lang="en-US" sz="3600" b="1" i="1" dirty="0"/>
              <a:t>Tacoma Permit Advisory Taskforce</a:t>
            </a:r>
            <a:endParaRPr lang="en-US" dirty="0"/>
          </a:p>
          <a:p>
            <a:r>
              <a:rPr lang="en-US" dirty="0"/>
              <a:t>January 18, 2023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3794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7BC9-DA66-4A20-BCC7-EE8D9ECDE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960"/>
            <a:ext cx="10515600" cy="1325563"/>
          </a:xfrm>
        </p:spPr>
        <p:txBody>
          <a:bodyPr/>
          <a:lstStyle/>
          <a:p>
            <a:r>
              <a:rPr lang="en-US" dirty="0"/>
              <a:t>Meeting objectives and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75A06-FE7E-43B3-A27B-C5BE024BE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140" y="1091286"/>
            <a:ext cx="11106873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 dirty="0"/>
              <a:t>Home In Tacoma Project</a:t>
            </a:r>
          </a:p>
          <a:p>
            <a:pPr lvl="1"/>
            <a:r>
              <a:rPr lang="en-US" sz="2000" dirty="0"/>
              <a:t>Brief overview</a:t>
            </a:r>
          </a:p>
          <a:p>
            <a:pPr lvl="1"/>
            <a:r>
              <a:rPr lang="en-US" sz="2000" dirty="0"/>
              <a:t>Update on planning and engagement efforts</a:t>
            </a:r>
          </a:p>
          <a:p>
            <a:r>
              <a:rPr lang="en-US" sz="2400" dirty="0"/>
              <a:t>Developer engagement strategies</a:t>
            </a:r>
          </a:p>
          <a:p>
            <a:pPr lvl="1"/>
            <a:r>
              <a:rPr lang="en-US" sz="2000" dirty="0"/>
              <a:t>Permit Advisory Taskforce role</a:t>
            </a:r>
          </a:p>
          <a:p>
            <a:pPr lvl="1"/>
            <a:r>
              <a:rPr lang="en-US" sz="2000" dirty="0"/>
              <a:t>Key questions for the development community</a:t>
            </a:r>
          </a:p>
          <a:p>
            <a:pPr lvl="1"/>
            <a:r>
              <a:rPr lang="en-US" sz="2000" dirty="0"/>
              <a:t>Seeking input on interviewees for development assumptions vetting</a:t>
            </a:r>
          </a:p>
          <a:p>
            <a:r>
              <a:rPr lang="en-US" dirty="0"/>
              <a:t>Next steps</a:t>
            </a:r>
            <a:endParaRPr lang="en-US" dirty="0">
              <a:cs typeface="Calibri"/>
            </a:endParaRPr>
          </a:p>
          <a:p>
            <a:pPr lvl="1"/>
            <a:r>
              <a:rPr lang="en-US" sz="2000" dirty="0"/>
              <a:t>Set Taskforce topics</a:t>
            </a:r>
          </a:p>
          <a:p>
            <a:pPr lvl="1"/>
            <a:r>
              <a:rPr lang="en-US" sz="2000" dirty="0"/>
              <a:t>March (tentative) – Planning Commission preliminary concepts</a:t>
            </a:r>
          </a:p>
          <a:p>
            <a:pPr lvl="1"/>
            <a:r>
              <a:rPr lang="en-US" sz="2000" dirty="0"/>
              <a:t>April (tentative) – City Council District public meetings</a:t>
            </a:r>
          </a:p>
          <a:p>
            <a:pPr lvl="1"/>
            <a:r>
              <a:rPr lang="en-US" sz="2000" dirty="0"/>
              <a:t>Tracking state legislative housing discussions</a:t>
            </a:r>
            <a:endParaRPr lang="en-US" sz="2000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659D2-C1C7-4313-A1B2-C7C74DF716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57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2DB3D04-6DBB-03ED-D919-7627CF8FB8E7}"/>
              </a:ext>
            </a:extLst>
          </p:cNvPr>
          <p:cNvSpPr/>
          <p:nvPr/>
        </p:nvSpPr>
        <p:spPr>
          <a:xfrm>
            <a:off x="524359" y="1133529"/>
            <a:ext cx="11085590" cy="557077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C0961-58C4-BF45-482C-A5E52F03A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030" y="264565"/>
            <a:ext cx="11018807" cy="67858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1C787A"/>
                </a:solidFill>
              </a:rPr>
              <a:t>Home in Tacoma as part of the </a:t>
            </a:r>
            <a:br>
              <a:rPr lang="en-US" sz="3200" dirty="0">
                <a:solidFill>
                  <a:srgbClr val="1C787A"/>
                </a:solidFill>
              </a:rPr>
            </a:br>
            <a:r>
              <a:rPr lang="en-US" sz="3200" dirty="0">
                <a:solidFill>
                  <a:srgbClr val="1C787A"/>
                </a:solidFill>
              </a:rPr>
              <a:t>Affordable Housing Action Strategy (AHAS)</a:t>
            </a:r>
            <a:endParaRPr lang="en-US" sz="3200" dirty="0">
              <a:solidFill>
                <a:srgbClr val="1C787A"/>
              </a:solidFill>
              <a:cs typeface="Calibri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04EAF0-96AD-4CFB-8E3F-6B06A079022A}"/>
              </a:ext>
            </a:extLst>
          </p:cNvPr>
          <p:cNvSpPr txBox="1"/>
          <p:nvPr/>
        </p:nvSpPr>
        <p:spPr>
          <a:xfrm>
            <a:off x="2654921" y="1710593"/>
            <a:ext cx="3507486" cy="46166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cs typeface="Calibri"/>
              </a:rPr>
              <a:t>AHAS Objectives</a:t>
            </a:r>
          </a:p>
          <a:p>
            <a:r>
              <a:rPr lang="en-US" b="1" dirty="0">
                <a:solidFill>
                  <a:schemeClr val="bg1"/>
                </a:solidFill>
              </a:rPr>
              <a:t>Objective 1</a:t>
            </a:r>
            <a:r>
              <a:rPr lang="en-US" dirty="0">
                <a:solidFill>
                  <a:schemeClr val="bg1"/>
                </a:solidFill>
              </a:rPr>
              <a:t>: </a:t>
            </a:r>
            <a:br>
              <a:rPr lang="en-US" dirty="0"/>
            </a:br>
            <a:r>
              <a:rPr lang="en-US" dirty="0">
                <a:solidFill>
                  <a:schemeClr val="bg1"/>
                </a:solidFill>
              </a:rPr>
              <a:t>More homes for more people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endParaRPr lang="en-US" b="1" dirty="0">
              <a:solidFill>
                <a:schemeClr val="bg1"/>
              </a:solidFill>
              <a:cs typeface="Calibri"/>
            </a:endParaRPr>
          </a:p>
          <a:p>
            <a:r>
              <a:rPr lang="en-US" b="1" dirty="0">
                <a:solidFill>
                  <a:schemeClr val="bg1"/>
                </a:solidFill>
              </a:rPr>
              <a:t>Objective 2</a:t>
            </a:r>
            <a:r>
              <a:rPr lang="en-US" dirty="0">
                <a:solidFill>
                  <a:schemeClr val="bg1"/>
                </a:solidFill>
              </a:rPr>
              <a:t>: </a:t>
            </a:r>
            <a:br>
              <a:rPr lang="en-US" dirty="0"/>
            </a:br>
            <a:r>
              <a:rPr lang="en-US" dirty="0">
                <a:solidFill>
                  <a:schemeClr val="bg1"/>
                </a:solidFill>
              </a:rPr>
              <a:t>Keep housing affordable and in </a:t>
            </a:r>
            <a:br>
              <a:rPr lang="en-US" dirty="0"/>
            </a:br>
            <a:r>
              <a:rPr lang="en-US" dirty="0">
                <a:solidFill>
                  <a:schemeClr val="bg1"/>
                </a:solidFill>
              </a:rPr>
              <a:t>good repair 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endParaRPr lang="en-US" b="1" dirty="0">
              <a:solidFill>
                <a:schemeClr val="bg1"/>
              </a:solidFill>
              <a:cs typeface="Calibri"/>
            </a:endParaRPr>
          </a:p>
          <a:p>
            <a:r>
              <a:rPr lang="en-US" b="1" dirty="0">
                <a:solidFill>
                  <a:schemeClr val="bg1"/>
                </a:solidFill>
              </a:rPr>
              <a:t>Objective 3</a:t>
            </a:r>
            <a:r>
              <a:rPr lang="en-US" dirty="0">
                <a:solidFill>
                  <a:schemeClr val="bg1"/>
                </a:solidFill>
              </a:rPr>
              <a:t>: </a:t>
            </a:r>
            <a:br>
              <a:rPr lang="en-US" dirty="0"/>
            </a:br>
            <a:r>
              <a:rPr lang="en-US" dirty="0">
                <a:solidFill>
                  <a:schemeClr val="bg1"/>
                </a:solidFill>
              </a:rPr>
              <a:t>Help people stay in their homes </a:t>
            </a:r>
            <a:br>
              <a:rPr lang="en-US" dirty="0"/>
            </a:br>
            <a:r>
              <a:rPr lang="en-US" dirty="0">
                <a:solidFill>
                  <a:schemeClr val="bg1"/>
                </a:solidFill>
              </a:rPr>
              <a:t>and communities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endParaRPr lang="en-US" b="1" dirty="0">
              <a:solidFill>
                <a:schemeClr val="bg1"/>
              </a:solidFill>
              <a:cs typeface="Calibri"/>
            </a:endParaRPr>
          </a:p>
          <a:p>
            <a:r>
              <a:rPr lang="en-US" b="1" dirty="0">
                <a:solidFill>
                  <a:schemeClr val="bg1"/>
                </a:solidFill>
              </a:rPr>
              <a:t>Objective 4</a:t>
            </a:r>
            <a:r>
              <a:rPr lang="en-US" dirty="0">
                <a:solidFill>
                  <a:schemeClr val="bg1"/>
                </a:solidFill>
              </a:rPr>
              <a:t>: </a:t>
            </a:r>
            <a:br>
              <a:rPr lang="en-US" dirty="0"/>
            </a:br>
            <a:r>
              <a:rPr lang="en-US" dirty="0">
                <a:solidFill>
                  <a:schemeClr val="bg1"/>
                </a:solidFill>
              </a:rPr>
              <a:t>Reduce barriers for people who </a:t>
            </a:r>
            <a:br>
              <a:rPr lang="en-US" dirty="0"/>
            </a:br>
            <a:r>
              <a:rPr lang="en-US" dirty="0">
                <a:solidFill>
                  <a:schemeClr val="bg1"/>
                </a:solidFill>
              </a:rPr>
              <a:t>often encounter them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69A967B-41A0-3A3F-354F-9EE4FBA3E67E}"/>
              </a:ext>
            </a:extLst>
          </p:cNvPr>
          <p:cNvSpPr/>
          <p:nvPr/>
        </p:nvSpPr>
        <p:spPr>
          <a:xfrm>
            <a:off x="6263038" y="1964408"/>
            <a:ext cx="4972371" cy="391762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B2750F-DF10-795F-E8ED-82CCD088AC7D}"/>
              </a:ext>
            </a:extLst>
          </p:cNvPr>
          <p:cNvGrpSpPr/>
          <p:nvPr/>
        </p:nvGrpSpPr>
        <p:grpSpPr>
          <a:xfrm>
            <a:off x="7176213" y="2646789"/>
            <a:ext cx="3675718" cy="2628734"/>
            <a:chOff x="6491704" y="2633873"/>
            <a:chExt cx="3675718" cy="262873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89A1AEB-DA2E-483B-8522-88ABFF5EC3B6}"/>
                </a:ext>
              </a:extLst>
            </p:cNvPr>
            <p:cNvSpPr txBox="1"/>
            <p:nvPr/>
          </p:nvSpPr>
          <p:spPr>
            <a:xfrm>
              <a:off x="6491704" y="2633873"/>
              <a:ext cx="340770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400" b="1"/>
                <a:t>Home In Tacoma</a:t>
              </a:r>
              <a:endParaRPr lang="en-US" sz="2400" b="1">
                <a:cs typeface="Calibri"/>
              </a:endParaRPr>
            </a:p>
            <a:p>
              <a:r>
                <a:rPr lang="en-US"/>
                <a:t>Updating Tacoma’s housing rules to promote housing supply, choice and affordability</a:t>
              </a:r>
              <a:endParaRPr lang="en-US">
                <a:cs typeface="Calibri"/>
              </a:endParaRPr>
            </a:p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EB39A7D-CDEF-42F5-8812-4767A8A83D1F}"/>
                </a:ext>
              </a:extLst>
            </p:cNvPr>
            <p:cNvSpPr txBox="1"/>
            <p:nvPr/>
          </p:nvSpPr>
          <p:spPr>
            <a:xfrm>
              <a:off x="6493240" y="4000723"/>
              <a:ext cx="3674182" cy="126188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/>
                <a:t>Residential zoning and standards</a:t>
              </a:r>
              <a:endParaRPr lang="en-US">
                <a:cs typeface="Calibri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/>
                <a:t>Affordable housing regulatory tools</a:t>
              </a:r>
              <a:endParaRPr lang="en-US">
                <a:cs typeface="Calibri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/>
                <a:t>Actions to support growth</a:t>
              </a:r>
              <a:endParaRPr lang="en-US">
                <a:cs typeface="Calibri"/>
              </a:endParaRPr>
            </a:p>
            <a:p>
              <a:endParaRPr lang="en-US" sz="1100"/>
            </a:p>
            <a:p>
              <a:endParaRPr lang="en-US" sz="1100"/>
            </a:p>
          </p:txBody>
        </p:sp>
      </p:grpSp>
    </p:spTree>
    <p:extLst>
      <p:ext uri="{BB962C8B-B14F-4D97-AF65-F5344CB8AC3E}">
        <p14:creationId xmlns:p14="http://schemas.microsoft.com/office/powerpoint/2010/main" val="3160690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688D7D-A260-4F86-A4D1-0B6785329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D2C02-1E79-4749-AE38-14C837E8FCC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E1D889-7285-4312-B292-D90C589E1FFC}"/>
              </a:ext>
            </a:extLst>
          </p:cNvPr>
          <p:cNvSpPr txBox="1">
            <a:spLocks/>
          </p:cNvSpPr>
          <p:nvPr/>
        </p:nvSpPr>
        <p:spPr>
          <a:xfrm>
            <a:off x="647304" y="402258"/>
            <a:ext cx="10515600" cy="975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C787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C787A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Home In Tacoma – Phase 1 Outcomes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DD6E9AF-1507-4D65-B209-4169652511CD}"/>
              </a:ext>
            </a:extLst>
          </p:cNvPr>
          <p:cNvSpPr txBox="1">
            <a:spLocks/>
          </p:cNvSpPr>
          <p:nvPr/>
        </p:nvSpPr>
        <p:spPr>
          <a:xfrm>
            <a:off x="1029096" y="1377701"/>
            <a:ext cx="4910310" cy="5047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Established a M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iddle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Housing Growth Strategy </a:t>
            </a:r>
          </a:p>
          <a:p>
            <a:pPr lvl="1" hangingPunct="0"/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Comprehensive Plan goals and policies </a:t>
            </a:r>
          </a:p>
          <a:p>
            <a:pPr lvl="1" hangingPunct="0"/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Low-scale and Mid-scale Land Use Designations</a:t>
            </a:r>
          </a:p>
          <a:p>
            <a:pPr lvl="1" hangingPunct="0"/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Updated range of housing types and densities to be allowed in areas formerly designated for “single family detached dwellings” </a:t>
            </a:r>
          </a:p>
          <a:p>
            <a:pPr hangingPunct="0"/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Direction: </a:t>
            </a:r>
          </a:p>
          <a:p>
            <a:pPr lvl="1" hangingPunct="0"/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Expand tools to address affordability and anti-displacement </a:t>
            </a:r>
          </a:p>
          <a:p>
            <a:pPr lvl="1" hangingPunct="0"/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Evaluate public facility and service needs</a:t>
            </a:r>
          </a:p>
          <a:p>
            <a:pPr lvl="1" hangingPunct="0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Shift towards form-based codes </a:t>
            </a:r>
          </a:p>
          <a:p>
            <a:pPr hangingPunct="0"/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BDB097-AA5F-4359-8FE6-02D1F78DB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77701"/>
            <a:ext cx="5489332" cy="307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81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11AD6-6ABE-47FC-AB0D-AF36DFF3AE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D2C02-1E79-4749-AE38-14C837E8FCC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63F0E3B-6B28-48C3-8044-F995E1EF8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668"/>
            <a:ext cx="10515600" cy="1325563"/>
          </a:xfrm>
        </p:spPr>
        <p:txBody>
          <a:bodyPr/>
          <a:lstStyle/>
          <a:p>
            <a:r>
              <a:rPr lang="en-US"/>
              <a:t>Zoning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DCA2649-C4F7-481E-B4C8-25832EB4E92D}"/>
              </a:ext>
            </a:extLst>
          </p:cNvPr>
          <p:cNvSpPr txBox="1">
            <a:spLocks/>
          </p:cNvSpPr>
          <p:nvPr/>
        </p:nvSpPr>
        <p:spPr>
          <a:xfrm>
            <a:off x="838200" y="1275337"/>
            <a:ext cx="6004340" cy="47255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Adopted policy direction</a:t>
            </a:r>
          </a:p>
          <a:p>
            <a:r>
              <a:rPr lang="en-US" sz="2000" dirty="0"/>
              <a:t>Missing Middle Housing (citywide, systematic approach)</a:t>
            </a:r>
          </a:p>
          <a:p>
            <a:r>
              <a:rPr lang="en-US" sz="2000" dirty="0"/>
              <a:t>Low-scale and Mid-scale areas</a:t>
            </a:r>
          </a:p>
          <a:p>
            <a:r>
              <a:rPr lang="en-US" sz="2000" dirty="0"/>
              <a:t>Housing types, number of units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05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Key decisions</a:t>
            </a:r>
          </a:p>
          <a:p>
            <a:r>
              <a:rPr lang="en-US" sz="2000" b="1" dirty="0"/>
              <a:t>How many zoning districts </a:t>
            </a:r>
            <a:r>
              <a:rPr lang="en-US" sz="2000" dirty="0"/>
              <a:t>(what factors should inform this)?</a:t>
            </a:r>
          </a:p>
          <a:p>
            <a:r>
              <a:rPr lang="en-US" sz="2000" dirty="0"/>
              <a:t>How should zoning</a:t>
            </a:r>
            <a:r>
              <a:rPr lang="en-US" sz="2000" b="1" dirty="0"/>
              <a:t> reflect neighborhood distinctions</a:t>
            </a:r>
            <a:r>
              <a:rPr lang="en-US" sz="2000" dirty="0"/>
              <a:t>?</a:t>
            </a:r>
          </a:p>
          <a:p>
            <a:r>
              <a:rPr lang="en-US" sz="2000" dirty="0"/>
              <a:t>What should </a:t>
            </a:r>
            <a:r>
              <a:rPr lang="en-US" sz="2000" b="1" dirty="0"/>
              <a:t>lot standards</a:t>
            </a:r>
            <a:r>
              <a:rPr lang="en-US" sz="2000" dirty="0"/>
              <a:t> be (such as width, area)? </a:t>
            </a:r>
          </a:p>
          <a:p>
            <a:r>
              <a:rPr lang="en-US" sz="2000" dirty="0"/>
              <a:t>What should </a:t>
            </a:r>
            <a:r>
              <a:rPr lang="en-US" sz="2000" b="1" dirty="0"/>
              <a:t>permit and notification processes </a:t>
            </a:r>
            <a:r>
              <a:rPr lang="en-US" sz="2000" dirty="0"/>
              <a:t>be?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972F14-4C3F-491D-9A71-562DE5F96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973" y="436084"/>
            <a:ext cx="5199691" cy="57438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22497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BDB577-037D-47DF-80FD-8F0DFD0A10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7"/>
          <a:stretch/>
        </p:blipFill>
        <p:spPr>
          <a:xfrm>
            <a:off x="6063509" y="403425"/>
            <a:ext cx="5871146" cy="40513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6DF2E3-66E5-4DE7-956D-998E0230C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709" y="0"/>
            <a:ext cx="10515600" cy="1325563"/>
          </a:xfrm>
        </p:spPr>
        <p:txBody>
          <a:bodyPr/>
          <a:lstStyle/>
          <a:p>
            <a:r>
              <a:rPr lang="en-US"/>
              <a:t>Standards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4E91C-65C2-457F-B9C7-277F840FB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FAB692C-2F65-4F05-8F99-08585D01A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691" y="973609"/>
            <a:ext cx="5310050" cy="50613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/>
              <a:t>Adopted policy direction</a:t>
            </a:r>
          </a:p>
          <a:p>
            <a:r>
              <a:rPr lang="en-US" sz="2000" dirty="0"/>
              <a:t>Support middle housing development</a:t>
            </a:r>
          </a:p>
          <a:p>
            <a:r>
              <a:rPr lang="en-US" sz="2000" dirty="0"/>
              <a:t>Compatibility with residential patterns (such as building size, yards, access)</a:t>
            </a:r>
          </a:p>
          <a:p>
            <a:r>
              <a:rPr lang="en-US" sz="2000" dirty="0"/>
              <a:t>Meet multiple goals – affordability, choice, ownership, sustainability, accessibility, reuse and more </a:t>
            </a:r>
          </a:p>
          <a:p>
            <a:r>
              <a:rPr lang="en-US" sz="2000" dirty="0"/>
              <a:t>Infrastructure supports growth</a:t>
            </a:r>
          </a:p>
          <a:p>
            <a:pPr marL="0" indent="0">
              <a:buNone/>
            </a:pPr>
            <a:endParaRPr lang="en-US" sz="300" b="1" dirty="0"/>
          </a:p>
          <a:p>
            <a:pPr marL="0" indent="0">
              <a:buNone/>
            </a:pPr>
            <a:r>
              <a:rPr lang="en-US" sz="2400" b="1" dirty="0"/>
              <a:t>Key decisions</a:t>
            </a:r>
          </a:p>
          <a:p>
            <a:r>
              <a:rPr lang="en-US" sz="2000" dirty="0"/>
              <a:t>How should we </a:t>
            </a:r>
            <a:r>
              <a:rPr lang="en-US" sz="2000" b="1" dirty="0"/>
              <a:t>balance housing production versus other goals?</a:t>
            </a:r>
          </a:p>
          <a:p>
            <a:r>
              <a:rPr lang="en-US" sz="2000" dirty="0"/>
              <a:t>How can standards </a:t>
            </a:r>
            <a:r>
              <a:rPr lang="en-US" sz="2000" b="1" dirty="0"/>
              <a:t>promote desired features?</a:t>
            </a:r>
            <a:r>
              <a:rPr lang="en-US" sz="2000" dirty="0"/>
              <a:t> </a:t>
            </a:r>
          </a:p>
          <a:p>
            <a:r>
              <a:rPr lang="en-US" sz="2000" dirty="0"/>
              <a:t>What </a:t>
            </a:r>
            <a:r>
              <a:rPr lang="en-US" sz="2000" b="1" dirty="0"/>
              <a:t>functional and feasibility considerations</a:t>
            </a:r>
            <a:r>
              <a:rPr lang="en-US" sz="2000" dirty="0"/>
              <a:t> must inform standards?</a:t>
            </a:r>
          </a:p>
          <a:p>
            <a:r>
              <a:rPr lang="en-US" sz="2000" dirty="0"/>
              <a:t>How can</a:t>
            </a:r>
            <a:r>
              <a:rPr lang="en-US" sz="2000" b="1" dirty="0"/>
              <a:t> infrastructure </a:t>
            </a:r>
            <a:r>
              <a:rPr lang="en-US" sz="2000" dirty="0"/>
              <a:t>keep pace?</a:t>
            </a:r>
          </a:p>
        </p:txBody>
      </p:sp>
    </p:spTree>
    <p:extLst>
      <p:ext uri="{BB962C8B-B14F-4D97-AF65-F5344CB8AC3E}">
        <p14:creationId xmlns:p14="http://schemas.microsoft.com/office/powerpoint/2010/main" val="1719521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B48BAF-4036-4215-A87F-09BFE3C149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2" t="1005"/>
          <a:stretch/>
        </p:blipFill>
        <p:spPr>
          <a:xfrm>
            <a:off x="5985076" y="471424"/>
            <a:ext cx="6109859" cy="41209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CACE4B-E114-448D-AFC6-1F77CAAB4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67" y="75868"/>
            <a:ext cx="7293926" cy="1325563"/>
          </a:xfrm>
        </p:spPr>
        <p:txBody>
          <a:bodyPr>
            <a:normAutofit/>
          </a:bodyPr>
          <a:lstStyle/>
          <a:p>
            <a:r>
              <a:rPr lang="en-US" sz="4000"/>
              <a:t>Affordability and Anti-displacement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6BD6C-DC2F-4D98-80CD-FD5A19341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068" y="1030101"/>
            <a:ext cx="5070344" cy="48879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Adopted policy direction</a:t>
            </a:r>
          </a:p>
          <a:p>
            <a:r>
              <a:rPr lang="en-US" sz="2000" dirty="0"/>
              <a:t>Calibrate standards to promote affordability</a:t>
            </a:r>
          </a:p>
          <a:p>
            <a:r>
              <a:rPr lang="en-US" sz="2000" dirty="0"/>
              <a:t>Strengthen regulatory affordable tools</a:t>
            </a:r>
          </a:p>
          <a:p>
            <a:r>
              <a:rPr lang="en-US" sz="2000" dirty="0"/>
              <a:t>Expand Multifamily Tax Exemption Program</a:t>
            </a:r>
          </a:p>
          <a:p>
            <a:r>
              <a:rPr lang="en-US" sz="2000" dirty="0"/>
              <a:t>Coordinated anti-displacement strategy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100" b="1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dirty="0"/>
              <a:t>Key Decisions</a:t>
            </a:r>
          </a:p>
          <a:p>
            <a:r>
              <a:rPr lang="en-US" sz="2100" b="1" dirty="0"/>
              <a:t>Understanding the market </a:t>
            </a:r>
            <a:r>
              <a:rPr lang="en-US" sz="2000" dirty="0"/>
              <a:t>– promote affordability without slowing construction</a:t>
            </a:r>
          </a:p>
          <a:p>
            <a:r>
              <a:rPr lang="en-US" sz="2100" b="1" dirty="0"/>
              <a:t>Setting priorities</a:t>
            </a:r>
            <a:r>
              <a:rPr lang="en-US" sz="2100" dirty="0"/>
              <a:t> </a:t>
            </a:r>
            <a:r>
              <a:rPr lang="en-US" sz="2000" dirty="0"/>
              <a:t>– location, households served, duration of affordable units</a:t>
            </a:r>
            <a:endParaRPr lang="en-US" sz="2100" dirty="0"/>
          </a:p>
          <a:p>
            <a:r>
              <a:rPr lang="en-US" sz="2100" dirty="0"/>
              <a:t>What </a:t>
            </a:r>
            <a:r>
              <a:rPr lang="en-US" sz="2100" b="1" dirty="0"/>
              <a:t>incentives and bonuses</a:t>
            </a:r>
            <a:r>
              <a:rPr lang="en-US" sz="2100" dirty="0"/>
              <a:t> </a:t>
            </a:r>
            <a:r>
              <a:rPr lang="en-US" sz="2000" dirty="0"/>
              <a:t>make sense</a:t>
            </a:r>
            <a:endParaRPr lang="en-US" sz="2100" dirty="0"/>
          </a:p>
          <a:p>
            <a:pPr marL="0" indent="0">
              <a:lnSpc>
                <a:spcPct val="100000"/>
              </a:lnSpc>
              <a:buNone/>
            </a:pPr>
            <a:endParaRPr lang="en-US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DB681E-6A18-45B0-8910-6126DD20E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60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AC932-415E-4950-B2B4-8FE868299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9BF2C-9BCC-4966-9ADB-E4EE330719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CD19B-5460-4EDA-8F59-5A4FF9F92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1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D06C1-01CB-458A-AC43-54BB4132A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577" y="158165"/>
            <a:ext cx="10515600" cy="1095500"/>
          </a:xfrm>
        </p:spPr>
        <p:txBody>
          <a:bodyPr/>
          <a:lstStyle/>
          <a:p>
            <a:r>
              <a:rPr lang="en-US" dirty="0"/>
              <a:t>Engagement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C866F-43A2-42D4-B35B-B8F2DD789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7761" y="1686701"/>
            <a:ext cx="4894839" cy="2741331"/>
          </a:xfrm>
          <a:ln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>
              <a:buNone/>
            </a:pPr>
            <a:r>
              <a:rPr lang="en-US" sz="11200" b="1" dirty="0">
                <a:ea typeface="+mn-lt"/>
                <a:cs typeface="+mn-lt"/>
              </a:rPr>
              <a:t>January and February 2023:</a:t>
            </a:r>
            <a:r>
              <a:rPr lang="en-US" sz="11200" dirty="0">
                <a:ea typeface="+mn-lt"/>
                <a:cs typeface="+mn-lt"/>
              </a:rPr>
              <a:t> </a:t>
            </a:r>
            <a:endParaRPr lang="en-US" sz="11200" dirty="0">
              <a:cs typeface="Calibri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9600" dirty="0">
                <a:ea typeface="+mn-lt"/>
                <a:cs typeface="+mn-lt"/>
              </a:rPr>
              <a:t>Housing Equity Champions applications (by Jan 27</a:t>
            </a:r>
            <a:r>
              <a:rPr lang="en-US" sz="9600" baseline="30000" dirty="0">
                <a:ea typeface="+mn-lt"/>
                <a:cs typeface="+mn-lt"/>
              </a:rPr>
              <a:t>th</a:t>
            </a:r>
            <a:r>
              <a:rPr lang="en-US" sz="9600" dirty="0">
                <a:ea typeface="+mn-lt"/>
                <a:cs typeface="+mn-lt"/>
              </a:rPr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9600" dirty="0">
                <a:ea typeface="+mn-lt"/>
                <a:cs typeface="+mn-lt"/>
              </a:rPr>
              <a:t>Survey (by Feb 10</a:t>
            </a:r>
            <a:r>
              <a:rPr lang="en-US" sz="9600" baseline="30000" dirty="0">
                <a:ea typeface="+mn-lt"/>
                <a:cs typeface="+mn-lt"/>
              </a:rPr>
              <a:t>th</a:t>
            </a:r>
            <a:r>
              <a:rPr lang="en-US" sz="9600" dirty="0">
                <a:ea typeface="+mn-lt"/>
                <a:cs typeface="+mn-lt"/>
              </a:rPr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9600" dirty="0">
                <a:ea typeface="+mn-lt"/>
                <a:cs typeface="+mn-lt"/>
              </a:rPr>
              <a:t>Environmental scope comments (by Feb 10</a:t>
            </a:r>
            <a:r>
              <a:rPr lang="en-US" sz="9600" baseline="30000" dirty="0">
                <a:ea typeface="+mn-lt"/>
                <a:cs typeface="+mn-lt"/>
              </a:rPr>
              <a:t>th</a:t>
            </a:r>
            <a:r>
              <a:rPr lang="en-US" sz="9600" dirty="0">
                <a:ea typeface="+mn-lt"/>
                <a:cs typeface="+mn-lt"/>
              </a:rPr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9600" dirty="0">
                <a:ea typeface="+mn-lt"/>
                <a:cs typeface="+mn-lt"/>
              </a:rPr>
              <a:t>Interactive web forum (ongoing)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9600" dirty="0">
                <a:ea typeface="+mn-lt"/>
                <a:cs typeface="+mn-lt"/>
              </a:rPr>
              <a:t>Developer engagement (ongoing) </a:t>
            </a:r>
            <a:endParaRPr lang="en-US" sz="9600" dirty="0">
              <a:cs typeface="Calibri"/>
            </a:endParaRPr>
          </a:p>
          <a:p>
            <a:pPr>
              <a:buFont typeface="Arial"/>
              <a:buChar char="•"/>
            </a:pPr>
            <a:endParaRPr lang="en-US" sz="2000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DA054-D25E-405A-93D2-44EF91BA51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FCC123-9399-4539-B2FC-CE9F913A750E}"/>
              </a:ext>
            </a:extLst>
          </p:cNvPr>
          <p:cNvSpPr txBox="1">
            <a:spLocks/>
          </p:cNvSpPr>
          <p:nvPr/>
        </p:nvSpPr>
        <p:spPr>
          <a:xfrm>
            <a:off x="905577" y="983049"/>
            <a:ext cx="7849194" cy="5412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i="1" dirty="0">
                <a:ea typeface="+mn-lt"/>
                <a:cs typeface="+mn-lt"/>
              </a:rPr>
              <a:t>Not </a:t>
            </a:r>
            <a:r>
              <a:rPr lang="en-US" sz="3200" b="1" i="1" u="sng" dirty="0">
                <a:ea typeface="+mn-lt"/>
                <a:cs typeface="+mn-lt"/>
              </a:rPr>
              <a:t>if</a:t>
            </a:r>
            <a:r>
              <a:rPr lang="en-US" sz="3200" b="1" i="1" dirty="0">
                <a:ea typeface="+mn-lt"/>
                <a:cs typeface="+mn-lt"/>
              </a:rPr>
              <a:t> but </a:t>
            </a:r>
            <a:r>
              <a:rPr lang="en-US" sz="3200" b="1" i="1" u="sng" dirty="0">
                <a:ea typeface="+mn-lt"/>
                <a:cs typeface="+mn-lt"/>
              </a:rPr>
              <a:t>how</a:t>
            </a:r>
            <a:r>
              <a:rPr lang="en-US" sz="3200" b="1" i="1" dirty="0">
                <a:ea typeface="+mn-lt"/>
                <a:cs typeface="+mn-lt"/>
              </a:rPr>
              <a:t> to implement middle housing</a:t>
            </a:r>
          </a:p>
          <a:p>
            <a:pPr marL="0" indent="0">
              <a:buNone/>
            </a:pPr>
            <a:endParaRPr lang="en-US" sz="1800" b="1" i="1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400" dirty="0">
              <a:ea typeface="+mn-lt"/>
              <a:cs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F7BD09-82B4-447A-A2A7-6B66474182CC}"/>
              </a:ext>
            </a:extLst>
          </p:cNvPr>
          <p:cNvSpPr txBox="1"/>
          <p:nvPr/>
        </p:nvSpPr>
        <p:spPr>
          <a:xfrm>
            <a:off x="905576" y="1582340"/>
            <a:ext cx="6015923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dirty="0">
                <a:ea typeface="+mn-lt"/>
                <a:cs typeface="+mn-lt"/>
              </a:rPr>
              <a:t>Key topics are… </a:t>
            </a:r>
            <a:endParaRPr lang="en-US" sz="2400" dirty="0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Middle housing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Neighborhood infrastructure and amenities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Keeping housing affordable</a:t>
            </a:r>
          </a:p>
          <a:p>
            <a:endParaRPr lang="en-US" sz="1000" b="1" dirty="0">
              <a:ea typeface="+mn-lt"/>
              <a:cs typeface="+mn-lt"/>
            </a:endParaRPr>
          </a:p>
          <a:p>
            <a:r>
              <a:rPr lang="en-US" sz="2800" b="1" dirty="0">
                <a:ea typeface="+mn-lt"/>
                <a:cs typeface="+mn-lt"/>
              </a:rPr>
              <a:t>Developer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Tacoma Permit Advisory Taskforce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MBA, professional organizations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Affordable housing community</a:t>
            </a:r>
          </a:p>
        </p:txBody>
      </p:sp>
    </p:spTree>
    <p:extLst>
      <p:ext uri="{BB962C8B-B14F-4D97-AF65-F5344CB8AC3E}">
        <p14:creationId xmlns:p14="http://schemas.microsoft.com/office/powerpoint/2010/main" val="3271502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Root Official">
      <a:dk1>
        <a:srgbClr val="53575A"/>
      </a:dk1>
      <a:lt1>
        <a:srgbClr val="FFFFFF"/>
      </a:lt1>
      <a:dk2>
        <a:srgbClr val="888B8D"/>
      </a:dk2>
      <a:lt2>
        <a:srgbClr val="000000"/>
      </a:lt2>
      <a:accent1>
        <a:srgbClr val="EA6951"/>
      </a:accent1>
      <a:accent2>
        <a:srgbClr val="56C0A1"/>
      </a:accent2>
      <a:accent3>
        <a:srgbClr val="5A99D2"/>
      </a:accent3>
      <a:accent4>
        <a:srgbClr val="186194"/>
      </a:accent4>
      <a:accent5>
        <a:srgbClr val="373A44"/>
      </a:accent5>
      <a:accent6>
        <a:srgbClr val="F29C1F"/>
      </a:accent6>
      <a:hlink>
        <a:srgbClr val="186194"/>
      </a:hlink>
      <a:folHlink>
        <a:srgbClr val="EF5283"/>
      </a:folHlink>
    </a:clrScheme>
    <a:fontScheme name="Root Policy">
      <a:majorFont>
        <a:latin typeface="Montserrat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FA76ABB-E877-4D2D-9FA6-510C05EAC545}" vid="{2B71B46B-B02F-4341-BC64-5E3F1B11E9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BB9A44BEEE0D418EEC7D5468F5800D" ma:contentTypeVersion="16" ma:contentTypeDescription="Create a new document." ma:contentTypeScope="" ma:versionID="fb101b2365287e1ea53806cbe0ae69af">
  <xsd:schema xmlns:xsd="http://www.w3.org/2001/XMLSchema" xmlns:xs="http://www.w3.org/2001/XMLSchema" xmlns:p="http://schemas.microsoft.com/office/2006/metadata/properties" xmlns:ns2="fad42b33-82b5-496c-92e4-c39cc919a86d" xmlns:ns3="1cc312e4-a03f-4d84-aee3-4a9b48ad20e7" xmlns:ns4="216ec0fe-1200-4bc3-9911-f486878172c3" xmlns:ns5="http://schemas.microsoft.com/sharepoint/v4" targetNamespace="http://schemas.microsoft.com/office/2006/metadata/properties" ma:root="true" ma:fieldsID="b2c20312f3b5077f76e0307557c3d457" ns2:_="" ns3:_="" ns4:_="" ns5:_="">
    <xsd:import namespace="fad42b33-82b5-496c-92e4-c39cc919a86d"/>
    <xsd:import namespace="1cc312e4-a03f-4d84-aee3-4a9b48ad20e7"/>
    <xsd:import namespace="216ec0fe-1200-4bc3-9911-f486878172c3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eting_x0020_Date" minOccurs="0"/>
                <xsd:element ref="ns2:lcf76f155ced4ddcb4097134ff3c332f" minOccurs="0"/>
                <xsd:element ref="ns4:TaxCatchAll" minOccurs="0"/>
                <xsd:element ref="ns5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d42b33-82b5-496c-92e4-c39cc919a8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eting_x0020_Date" ma:index="19" nillable="true" ma:displayName="Meeting Date" ma:description="Meeting Date" ma:format="DateOnly" ma:internalName="Meeting_x0020_Date">
      <xsd:simpleType>
        <xsd:restriction base="dms:DateTime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9aebaa3-270b-4a77-b589-d12dc3cc14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c312e4-a03f-4d84-aee3-4a9b48ad20e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6ec0fe-1200-4bc3-9911-f486878172c3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7b8bb8f-7402-493a-a648-c004034ba524}" ma:internalName="TaxCatchAll" ma:showField="CatchAllData" ma:web="1cc312e4-a03f-4d84-aee3-4a9b48ad20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3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cc312e4-a03f-4d84-aee3-4a9b48ad20e7">
      <UserInfo>
        <DisplayName>Boudet, Brian</DisplayName>
        <AccountId>36</AccountId>
        <AccountType/>
      </UserInfo>
      <UserInfo>
        <DisplayName>Metz, Carl</DisplayName>
        <AccountId>84</AccountId>
        <AccountType/>
      </UserInfo>
      <UserInfo>
        <DisplayName>Meredith, Linnea</DisplayName>
        <AccountId>75</AccountId>
        <AccountType/>
      </UserInfo>
      <UserInfo>
        <DisplayName>Atkinson, Stephen</DisplayName>
        <AccountId>15</AccountId>
        <AccountType/>
      </UserInfo>
      <UserInfo>
        <DisplayName>Barnett, Elliott</DisplayName>
        <AccountId>16</AccountId>
        <AccountType/>
      </UserInfo>
      <UserInfo>
        <DisplayName>Criss-Greenwood, Yaisa</DisplayName>
        <AccountId>107</AccountId>
        <AccountType/>
      </UserInfo>
      <UserInfo>
        <DisplayName>Kinlow, Charla</DisplayName>
        <AccountId>101</AccountId>
        <AccountType/>
      </UserInfo>
      <UserInfo>
        <DisplayName>Wung, Lihuang</DisplayName>
        <AccountId>14</AccountId>
        <AccountType/>
      </UserInfo>
      <UserInfo>
        <DisplayName>Colon, Jacques</DisplayName>
        <AccountId>229</AccountId>
        <AccountType/>
      </UserInfo>
      <UserInfo>
        <DisplayName>Richardson, Ted</DisplayName>
        <AccountId>652</AccountId>
        <AccountType/>
      </UserInfo>
      <UserInfo>
        <DisplayName>Davis, Allison</DisplayName>
        <AccountId>480</AccountId>
        <AccountType/>
      </UserInfo>
    </SharedWithUsers>
    <Meeting_x0020_Date xmlns="fad42b33-82b5-496c-92e4-c39cc919a86d" xsi:nil="true"/>
    <IconOverlay xmlns="http://schemas.microsoft.com/sharepoint/v4" xsi:nil="true"/>
    <TaxCatchAll xmlns="216ec0fe-1200-4bc3-9911-f486878172c3" xsi:nil="true"/>
    <lcf76f155ced4ddcb4097134ff3c332f xmlns="fad42b33-82b5-496c-92e4-c39cc919a86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6502F3-A2FA-4292-A574-4289C25D1572}">
  <ds:schemaRefs>
    <ds:schemaRef ds:uri="1cc312e4-a03f-4d84-aee3-4a9b48ad20e7"/>
    <ds:schemaRef ds:uri="216ec0fe-1200-4bc3-9911-f486878172c3"/>
    <ds:schemaRef ds:uri="fad42b33-82b5-496c-92e4-c39cc919a86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E9EBC7C-40F1-437D-87B0-10BEA792FF84}">
  <ds:schemaRefs>
    <ds:schemaRef ds:uri="216ec0fe-1200-4bc3-9911-f486878172c3"/>
    <ds:schemaRef ds:uri="http://schemas.microsoft.com/sharepoint/v4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cc312e4-a03f-4d84-aee3-4a9b48ad20e7"/>
    <ds:schemaRef ds:uri="fad42b33-82b5-496c-92e4-c39cc919a86d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6FD0E12-9499-4F1D-80E8-210ECDA9DA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1516</Words>
  <Application>Microsoft Office PowerPoint</Application>
  <PresentationFormat>Widescreen</PresentationFormat>
  <Paragraphs>241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BrownPro Light</vt:lpstr>
      <vt:lpstr>Calibri</vt:lpstr>
      <vt:lpstr>Calibri Light</vt:lpstr>
      <vt:lpstr>Century Gothic</vt:lpstr>
      <vt:lpstr>Montserrat</vt:lpstr>
      <vt:lpstr>Montserrat SemiBold</vt:lpstr>
      <vt:lpstr>Open Sans</vt:lpstr>
      <vt:lpstr>Wingdings</vt:lpstr>
      <vt:lpstr>Office Theme</vt:lpstr>
      <vt:lpstr>1_Office Theme</vt:lpstr>
      <vt:lpstr>PowerPoint Presentation</vt:lpstr>
      <vt:lpstr>Meeting objectives and agenda</vt:lpstr>
      <vt:lpstr>Home in Tacoma as part of the  Affordable Housing Action Strategy (AHAS)</vt:lpstr>
      <vt:lpstr>PowerPoint Presentation</vt:lpstr>
      <vt:lpstr>Zoning</vt:lpstr>
      <vt:lpstr>Standards</vt:lpstr>
      <vt:lpstr>Affordability and Anti-displacement</vt:lpstr>
      <vt:lpstr>Project updates</vt:lpstr>
      <vt:lpstr>Engagement Strategy</vt:lpstr>
      <vt:lpstr>Existing Conditions Review</vt:lpstr>
      <vt:lpstr>PowerPoint Presentation</vt:lpstr>
      <vt:lpstr>Key Findings – Zoning Benchmarking Study</vt:lpstr>
      <vt:lpstr>Zoning Framework and Map Options – Guiding Principles (GP)</vt:lpstr>
      <vt:lpstr>Developer engagement strategies</vt:lpstr>
      <vt:lpstr>Permit Advisory Taskforce roles</vt:lpstr>
      <vt:lpstr>Key questions for development community</vt:lpstr>
      <vt:lpstr>Seeking input on interviewees for development assumptions vetting</vt:lpstr>
      <vt:lpstr>PowerPoint Presentation</vt:lpstr>
    </vt:vector>
  </TitlesOfParts>
  <Company>City of Tacoma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Cox, Brian</dc:creator>
  <cp:lastModifiedBy>Carlyle, Char</cp:lastModifiedBy>
  <cp:revision>11</cp:revision>
  <cp:lastPrinted>2022-10-19T22:28:01Z</cp:lastPrinted>
  <dcterms:created xsi:type="dcterms:W3CDTF">2019-02-07T18:04:59Z</dcterms:created>
  <dcterms:modified xsi:type="dcterms:W3CDTF">2023-01-19T20:10:52Z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0x010100A0BB9A44BEEE0D418EEC7D5468F5800D</vt:lpwstr>
  </property>
  <property fmtid="{D5CDD505-2E9C-101B-9397-08002B2CF9AE}" pid="3" name="MediaServiceImageTags">
    <vt:lpwstr/>
  </property>
  <property fmtid="{D5CDD505-2E9C-101B-9397-08002B2CF9AE}" pid="4" name="dd1307db64d553d5ba27a8d29f3a7b26">
    <vt:lpwstr/>
  </property>
  <property fmtid="{D5CDD505-2E9C-101B-9397-08002B2CF9AE}" pid="5" name="dc86c2d235e94faba7d246ca3ec62669">
    <vt:lpwstr/>
  </property>
  <property fmtid="{D5CDD505-2E9C-101B-9397-08002B2CF9AE}" pid="6" name="EDRMMeetingDocumentType">
    <vt:lpwstr/>
  </property>
  <property fmtid="{D5CDD505-2E9C-101B-9397-08002B2CF9AE}" pid="7" name="Governing_x0020_Body">
    <vt:lpwstr/>
  </property>
  <property fmtid="{D5CDD505-2E9C-101B-9397-08002B2CF9AE}" pid="8" name="Governing Body">
    <vt:lpwstr/>
  </property>
</Properties>
</file>